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33"/>
  </p:notes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embeddedFontLst>
    <p:embeddedFont>
      <p:font typeface="Short Stack" panose="020B0604020202020204" charset="0"/>
      <p:regular r:id="rId34"/>
    </p:embeddedFont>
    <p:embeddedFont>
      <p:font typeface="Calibri" panose="020F0502020204030204" pitchFamily="34" charset="0"/>
      <p:regular r:id="rId35"/>
      <p:bold r:id="rId36"/>
      <p:italic r:id="rId37"/>
      <p:boldItalic r:id="rId38"/>
    </p:embeddedFont>
    <p:embeddedFont>
      <p:font typeface="Dosis" panose="020B0604020202020204"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A48CF71-4AD0-4C17-8FA1-7E4F774C123E}">
  <a:tblStyle styleId="{FA48CF71-4AD0-4C17-8FA1-7E4F774C123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09" autoAdjust="0"/>
    <p:restoredTop sz="94660"/>
  </p:normalViewPr>
  <p:slideViewPr>
    <p:cSldViewPr snapToGrid="0" showGuides="1">
      <p:cViewPr varScale="1">
        <p:scale>
          <a:sx n="70" d="100"/>
          <a:sy n="70" d="100"/>
        </p:scale>
        <p:origin x="78" y="5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396321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1</a:t>
            </a:fld>
            <a:endParaRPr/>
          </a:p>
        </p:txBody>
      </p:sp>
    </p:spTree>
    <p:extLst>
      <p:ext uri="{BB962C8B-B14F-4D97-AF65-F5344CB8AC3E}">
        <p14:creationId xmlns:p14="http://schemas.microsoft.com/office/powerpoint/2010/main" val="3274701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40" name="Google Shape;34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fr-CA"/>
              <a:t>10</a:t>
            </a:fld>
            <a:endParaRPr/>
          </a:p>
        </p:txBody>
      </p:sp>
    </p:spTree>
    <p:extLst>
      <p:ext uri="{BB962C8B-B14F-4D97-AF65-F5344CB8AC3E}">
        <p14:creationId xmlns:p14="http://schemas.microsoft.com/office/powerpoint/2010/main" val="601511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56" name="Google Shape;35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fr-CA"/>
              <a:t>11</a:t>
            </a:fld>
            <a:endParaRPr/>
          </a:p>
        </p:txBody>
      </p:sp>
    </p:spTree>
    <p:extLst>
      <p:ext uri="{BB962C8B-B14F-4D97-AF65-F5344CB8AC3E}">
        <p14:creationId xmlns:p14="http://schemas.microsoft.com/office/powerpoint/2010/main" val="3266101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AC49"/>
              </a:buClr>
              <a:buSzPts val="1200"/>
              <a:buFont typeface="Calibri"/>
              <a:buNone/>
            </a:pPr>
            <a:r>
              <a:rPr lang="fr-CA" b="1">
                <a:solidFill>
                  <a:srgbClr val="40AC49"/>
                </a:solidFill>
              </a:rPr>
              <a:t>Systèmes naturels </a:t>
            </a:r>
            <a:r>
              <a:rPr lang="fr-CA"/>
              <a:t>présentés comme socle pour les activités anthropiques, notamment à travers les services écosystémiques. D’une part on a besoins de comprendre  </a:t>
            </a:r>
            <a:endParaRPr/>
          </a:p>
          <a:p>
            <a:pPr marL="0" marR="0" lvl="0" indent="0" algn="l" rtl="0">
              <a:lnSpc>
                <a:spcPct val="100000"/>
              </a:lnSpc>
              <a:spcBef>
                <a:spcPts val="0"/>
              </a:spcBef>
              <a:spcAft>
                <a:spcPts val="0"/>
              </a:spcAft>
              <a:buClr>
                <a:schemeClr val="dk1"/>
              </a:buClr>
              <a:buSzPts val="1200"/>
              <a:buFont typeface="Calibri"/>
              <a:buNone/>
            </a:pPr>
            <a:r>
              <a:rPr lang="fr-CA"/>
              <a:t>leur fonctionnement ainsi que leur réaction aux activités anthropiques (que ce soit en terme de services offert tangibles ou intangible) c'est ce à quoi s’affaire les initiatives tel que l’évaluation des écosystèmes pour le millénaire et l</a:t>
            </a:r>
            <a:r>
              <a:rPr lang="fr-CA" sz="1200" b="0" i="0" u="none" strike="noStrike">
                <a:solidFill>
                  <a:schemeClr val="dk1"/>
                </a:solidFill>
                <a:latin typeface="Calibri"/>
                <a:ea typeface="Calibri"/>
                <a:cs typeface="Calibri"/>
                <a:sym typeface="Calibri"/>
              </a:rPr>
              <a:t>e plan stratégique pour la diversité biologique 2011-2020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fr-CA"/>
              <a:t>C’est donc sur la base d’une compréhension de se que la nature nous apporte et comment nos activités anthropique l’impact, que les dynamiques des systèmes sociaux (qu’ils soient économique,, culturel, politique ou territorial) sont analysés pour mieux s’intégrer au système naturel,</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fr-CA"/>
              <a:t>L’internalisation des externalités naturelle dans l’économie pour la protection est un des exemples </a:t>
            </a:r>
            <a:endParaRPr/>
          </a:p>
          <a:p>
            <a:pPr marL="0" marR="0" lvl="0" indent="0" algn="l" rtl="0">
              <a:lnSpc>
                <a:spcPct val="100000"/>
              </a:lnSpc>
              <a:spcBef>
                <a:spcPts val="0"/>
              </a:spcBef>
              <a:spcAft>
                <a:spcPts val="0"/>
              </a:spcAft>
              <a:buClr>
                <a:schemeClr val="dk1"/>
              </a:buClr>
              <a:buSzPts val="1200"/>
              <a:buFont typeface="Calibri"/>
              <a:buNone/>
            </a:pPr>
            <a:endParaRPr/>
          </a:p>
          <a:p>
            <a:pPr marL="628650" marR="0" lvl="1" indent="-171450" algn="l" rtl="0">
              <a:lnSpc>
                <a:spcPct val="100000"/>
              </a:lnSpc>
              <a:spcBef>
                <a:spcPts val="0"/>
              </a:spcBef>
              <a:spcAft>
                <a:spcPts val="0"/>
              </a:spcAft>
              <a:buClr>
                <a:schemeClr val="dk1"/>
              </a:buClr>
              <a:buSzPts val="1200"/>
              <a:buFont typeface="Calibri"/>
              <a:buChar char="-"/>
            </a:pPr>
            <a:r>
              <a:rPr lang="fr-CA" sz="1200" b="0" i="0" u="none" strike="noStrike">
                <a:solidFill>
                  <a:schemeClr val="dk1"/>
                </a:solidFill>
                <a:latin typeface="Calibri"/>
                <a:ea typeface="Calibri"/>
                <a:cs typeface="Calibri"/>
                <a:sym typeface="Calibri"/>
              </a:rPr>
              <a:t>“</a:t>
            </a:r>
            <a:r>
              <a:rPr lang="fr-CA" sz="1200" b="0" i="1" u="none" strike="noStrike">
                <a:solidFill>
                  <a:schemeClr val="dk1"/>
                </a:solidFill>
                <a:latin typeface="Calibri"/>
                <a:ea typeface="Calibri"/>
                <a:cs typeface="Calibri"/>
                <a:sym typeface="Calibri"/>
              </a:rPr>
              <a:t>Alternative Land Use Services</a:t>
            </a:r>
            <a:r>
              <a:rPr lang="fr-CA" sz="1200" b="0" i="0" u="none" strike="noStrike">
                <a:solidFill>
                  <a:schemeClr val="dk1"/>
                </a:solidFill>
                <a:latin typeface="Calibri"/>
                <a:ea typeface="Calibri"/>
                <a:cs typeface="Calibri"/>
                <a:sym typeface="Calibri"/>
              </a:rPr>
              <a:t>” (ALUS) de l’Ile du Prince Édouard un  programme volontaire est basé sur une évaluation du prix des services écosystémiques au secteur agricole à travers un système de subventions visant à augmenter la surfaces des terres protégées</a:t>
            </a:r>
            <a:endParaRPr/>
          </a:p>
          <a:p>
            <a:pPr marL="171450" marR="0" lvl="0" indent="-9525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373" name="Google Shape;37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12</a:t>
            </a:fld>
            <a:endParaRPr/>
          </a:p>
        </p:txBody>
      </p:sp>
    </p:spTree>
    <p:extLst>
      <p:ext uri="{BB962C8B-B14F-4D97-AF65-F5344CB8AC3E}">
        <p14:creationId xmlns:p14="http://schemas.microsoft.com/office/powerpoint/2010/main" val="1956458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sz="1200" b="0" i="0" u="none" strike="noStrike">
                <a:solidFill>
                  <a:schemeClr val="dk1"/>
                </a:solidFill>
                <a:latin typeface="Calibri"/>
                <a:ea typeface="Calibri"/>
                <a:cs typeface="Calibri"/>
                <a:sym typeface="Calibri"/>
              </a:rPr>
              <a:t>Or, un changement systémique des rapports société-nature ne peut se baser uniquement sur une logique de minimisation de l’impact des activités humaines, mais bien sur une dynamique d’adaptation de ces activités aux facteurs biophysiques.</a:t>
            </a:r>
            <a:endParaRPr/>
          </a:p>
          <a:p>
            <a:pPr marL="0" lvl="0" indent="0" algn="l" rtl="0">
              <a:spcBef>
                <a:spcPts val="0"/>
              </a:spcBef>
              <a:spcAft>
                <a:spcPts val="0"/>
              </a:spcAft>
              <a:buNone/>
            </a:pPr>
            <a:r>
              <a:rPr lang="fr-CA" sz="1200" b="0" i="0" u="none" strike="noStrike">
                <a:solidFill>
                  <a:schemeClr val="dk1"/>
                </a:solidFill>
                <a:latin typeface="Calibri"/>
                <a:ea typeface="Calibri"/>
                <a:cs typeface="Calibri"/>
                <a:sym typeface="Calibri"/>
              </a:rPr>
              <a:t/>
            </a:r>
            <a:br>
              <a:rPr lang="fr-CA" sz="1200" b="0" i="0" u="none" strike="noStrike">
                <a:solidFill>
                  <a:schemeClr val="dk1"/>
                </a:solidFill>
                <a:latin typeface="Calibri"/>
                <a:ea typeface="Calibri"/>
                <a:cs typeface="Calibri"/>
                <a:sym typeface="Calibri"/>
              </a:rPr>
            </a:br>
            <a:r>
              <a:rPr lang="fr-CA" sz="1200" b="0" i="0" u="none" strike="noStrike">
                <a:solidFill>
                  <a:schemeClr val="dk1"/>
                </a:solidFill>
                <a:latin typeface="Calibri"/>
                <a:ea typeface="Calibri"/>
                <a:cs typeface="Calibri"/>
                <a:sym typeface="Calibri"/>
              </a:rPr>
              <a:t>À cet effet, la Nouvelle-Zélande a proposé une innovation politique fort intéressante dans la gestion de ses bassins versants par un système de plafonnement et d’échanges (</a:t>
            </a:r>
            <a:r>
              <a:rPr lang="fr-CA" sz="1200" b="0" i="1" u="none" strike="noStrike">
                <a:solidFill>
                  <a:schemeClr val="dk1"/>
                </a:solidFill>
                <a:latin typeface="Calibri"/>
                <a:ea typeface="Calibri"/>
                <a:cs typeface="Calibri"/>
                <a:sym typeface="Calibri"/>
              </a:rPr>
              <a:t>cap and trade</a:t>
            </a:r>
            <a:r>
              <a:rPr lang="fr-CA" sz="1200" b="0" i="0" u="none" strike="noStrike">
                <a:solidFill>
                  <a:schemeClr val="dk1"/>
                </a:solidFill>
                <a:latin typeface="Calibri"/>
                <a:ea typeface="Calibri"/>
                <a:cs typeface="Calibri"/>
                <a:sym typeface="Calibri"/>
              </a:rPr>
              <a:t>) des flux d’azote. C’est un projet pilote qui vise le lac Taupo, patrimoine mondial de l’UNESCO, dont la pollution était aggravée par les activités agricoles adjacentes. </a:t>
            </a:r>
            <a:endParaRPr/>
          </a:p>
          <a:p>
            <a:pPr marL="0" lvl="0" indent="0" algn="l" rtl="0">
              <a:spcBef>
                <a:spcPts val="0"/>
              </a:spcBef>
              <a:spcAft>
                <a:spcPts val="0"/>
              </a:spcAft>
              <a:buNone/>
            </a:pPr>
            <a:r>
              <a:rPr lang="fr-CA" sz="1200" b="0" i="0" u="none" strike="noStrike">
                <a:solidFill>
                  <a:schemeClr val="dk1"/>
                </a:solidFill>
                <a:latin typeface="Calibri"/>
                <a:ea typeface="Calibri"/>
                <a:cs typeface="Calibri"/>
                <a:sym typeface="Calibri"/>
              </a:rPr>
              <a:t>Cette politique s’ancre dans une approche socioécologique, notamment par l’outil de modélisation OVERSEER.</a:t>
            </a:r>
            <a:endParaRPr/>
          </a:p>
          <a:p>
            <a:pPr marL="0" lvl="0" indent="0" algn="l" rtl="0">
              <a:spcBef>
                <a:spcPts val="0"/>
              </a:spcBef>
              <a:spcAft>
                <a:spcPts val="0"/>
              </a:spcAft>
              <a:buNone/>
            </a:pPr>
            <a:r>
              <a:rPr lang="fr-CA" sz="1200" b="0" i="0" u="none" strike="noStrike">
                <a:solidFill>
                  <a:schemeClr val="dk1"/>
                </a:solidFill>
                <a:latin typeface="Calibri"/>
                <a:ea typeface="Calibri"/>
                <a:cs typeface="Calibri"/>
                <a:sym typeface="Calibri"/>
              </a:rPr>
              <a:t/>
            </a:r>
            <a:br>
              <a:rPr lang="fr-CA" sz="1200" b="0" i="0" u="none" strike="noStrike">
                <a:solidFill>
                  <a:schemeClr val="dk1"/>
                </a:solidFill>
                <a:latin typeface="Calibri"/>
                <a:ea typeface="Calibri"/>
                <a:cs typeface="Calibri"/>
                <a:sym typeface="Calibri"/>
              </a:rPr>
            </a:br>
            <a:r>
              <a:rPr lang="fr-CA" sz="1200" b="0" i="0" u="none" strike="noStrike">
                <a:solidFill>
                  <a:schemeClr val="dk1"/>
                </a:solidFill>
                <a:latin typeface="Calibri"/>
                <a:ea typeface="Calibri"/>
                <a:cs typeface="Calibri"/>
                <a:sym typeface="Calibri"/>
              </a:rPr>
              <a:t>Les indicateurs de la pollution du lac en azote y sont modélisés à l’échelle du bassin versant et agrégés à un niveau de raffinement qui permet aux fermiers de gérer leur épandage d’engrais. </a:t>
            </a:r>
            <a:endParaRPr/>
          </a:p>
          <a:p>
            <a:pPr marL="0" lvl="0" indent="0" algn="l" rtl="0">
              <a:spcBef>
                <a:spcPts val="0"/>
              </a:spcBef>
              <a:spcAft>
                <a:spcPts val="0"/>
              </a:spcAft>
              <a:buNone/>
            </a:pPr>
            <a:r>
              <a:rPr lang="fr-CA" sz="1200" b="0" i="0" u="none" strike="noStrike">
                <a:solidFill>
                  <a:schemeClr val="dk1"/>
                </a:solidFill>
                <a:latin typeface="Calibri"/>
                <a:ea typeface="Calibri"/>
                <a:cs typeface="Calibri"/>
                <a:sym typeface="Calibri"/>
              </a:rPr>
              <a:t/>
            </a:r>
            <a:br>
              <a:rPr lang="fr-CA" sz="1200" b="0" i="0" u="none" strike="noStrike">
                <a:solidFill>
                  <a:schemeClr val="dk1"/>
                </a:solidFill>
                <a:latin typeface="Calibri"/>
                <a:ea typeface="Calibri"/>
                <a:cs typeface="Calibri"/>
                <a:sym typeface="Calibri"/>
              </a:rPr>
            </a:br>
            <a:r>
              <a:rPr lang="fr-CA" sz="1200" b="0" i="0" u="none" strike="noStrike">
                <a:solidFill>
                  <a:schemeClr val="dk1"/>
                </a:solidFill>
                <a:latin typeface="Calibri"/>
                <a:ea typeface="Calibri"/>
                <a:cs typeface="Calibri"/>
                <a:sym typeface="Calibri"/>
              </a:rPr>
              <a:t>De plus, une démarche collaborative incluant les agriculteurs, forestiers, les experts et les autorités a permis de créer une connaissance collective.</a:t>
            </a:r>
            <a:endParaRPr/>
          </a:p>
          <a:p>
            <a:pPr marL="0" lvl="0" indent="0" algn="l" rtl="0">
              <a:spcBef>
                <a:spcPts val="0"/>
              </a:spcBef>
              <a:spcAft>
                <a:spcPts val="0"/>
              </a:spcAft>
              <a:buNone/>
            </a:pPr>
            <a:r>
              <a:rPr lang="fr-CA" sz="1200" b="0" i="0" u="none" strike="noStrike">
                <a:solidFill>
                  <a:schemeClr val="dk1"/>
                </a:solidFill>
                <a:latin typeface="Calibri"/>
                <a:ea typeface="Calibri"/>
                <a:cs typeface="Calibri"/>
                <a:sym typeface="Calibri"/>
              </a:rPr>
              <a:t>L’aspect innovant de cette politique est l’articulation cohérente de différentes stratégies qui puisent dans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fr-CA" sz="1200" b="0" i="0" u="none" strike="noStrike">
                <a:solidFill>
                  <a:schemeClr val="dk1"/>
                </a:solidFill>
                <a:latin typeface="Calibri"/>
                <a:ea typeface="Calibri"/>
                <a:cs typeface="Calibri"/>
                <a:sym typeface="Calibri"/>
              </a:rPr>
              <a:t>Une approche scientifique pour modéliser les limites d’émission, </a:t>
            </a:r>
            <a:endParaRPr/>
          </a:p>
          <a:p>
            <a:pPr marL="171450" lvl="0" indent="-171450" algn="l" rtl="0">
              <a:spcBef>
                <a:spcPts val="0"/>
              </a:spcBef>
              <a:spcAft>
                <a:spcPts val="0"/>
              </a:spcAft>
              <a:buClr>
                <a:schemeClr val="dk1"/>
              </a:buClr>
              <a:buSzPts val="1200"/>
              <a:buFont typeface="Arial"/>
              <a:buChar char="•"/>
            </a:pPr>
            <a:r>
              <a:rPr lang="fr-CA" sz="1200" b="0" i="0" u="none" strike="noStrike">
                <a:solidFill>
                  <a:schemeClr val="dk1"/>
                </a:solidFill>
                <a:latin typeface="Calibri"/>
                <a:ea typeface="Calibri"/>
                <a:cs typeface="Calibri"/>
                <a:sym typeface="Calibri"/>
              </a:rPr>
              <a:t>une approche collaborative des parties,</a:t>
            </a:r>
            <a:endParaRPr/>
          </a:p>
          <a:p>
            <a:pPr marL="171450" lvl="0" indent="-171450" algn="l" rtl="0">
              <a:spcBef>
                <a:spcPts val="0"/>
              </a:spcBef>
              <a:spcAft>
                <a:spcPts val="0"/>
              </a:spcAft>
              <a:buClr>
                <a:schemeClr val="dk1"/>
              </a:buClr>
              <a:buSzPts val="1200"/>
              <a:buFont typeface="Arial"/>
              <a:buChar char="•"/>
            </a:pPr>
            <a:r>
              <a:rPr lang="fr-CA" sz="1200" b="0" i="0" u="none" strike="noStrike">
                <a:solidFill>
                  <a:schemeClr val="dk1"/>
                </a:solidFill>
                <a:latin typeface="Calibri"/>
                <a:ea typeface="Calibri"/>
                <a:cs typeface="Calibri"/>
                <a:sym typeface="Calibri"/>
              </a:rPr>
              <a:t>une politique normative pour l’imposition d’une limite d’émission</a:t>
            </a:r>
            <a:endParaRPr/>
          </a:p>
          <a:p>
            <a:pPr marL="171450" lvl="0" indent="-171450" algn="l" rtl="0">
              <a:spcBef>
                <a:spcPts val="0"/>
              </a:spcBef>
              <a:spcAft>
                <a:spcPts val="0"/>
              </a:spcAft>
              <a:buClr>
                <a:schemeClr val="dk1"/>
              </a:buClr>
              <a:buSzPts val="1200"/>
              <a:buFont typeface="Arial"/>
              <a:buChar char="•"/>
            </a:pPr>
            <a:r>
              <a:rPr lang="fr-CA" sz="1200" b="0" i="0" u="none" strike="noStrike">
                <a:solidFill>
                  <a:schemeClr val="dk1"/>
                </a:solidFill>
                <a:latin typeface="Calibri"/>
                <a:ea typeface="Calibri"/>
                <a:cs typeface="Calibri"/>
                <a:sym typeface="Calibri"/>
              </a:rPr>
              <a:t>une logique économique de marché et un fond pour financer l’initiative. </a:t>
            </a:r>
            <a:endParaRPr/>
          </a:p>
          <a:p>
            <a:pPr marL="0" lvl="0" indent="0" algn="l" rtl="0">
              <a:spcBef>
                <a:spcPts val="0"/>
              </a:spcBef>
              <a:spcAft>
                <a:spcPts val="0"/>
              </a:spcAft>
              <a:buNone/>
            </a:pPr>
            <a:r>
              <a:rPr lang="fr-CA" sz="1200" b="0" i="0" u="none" strike="noStrike">
                <a:solidFill>
                  <a:schemeClr val="dk1"/>
                </a:solidFill>
                <a:latin typeface="Calibri"/>
                <a:ea typeface="Calibri"/>
                <a:cs typeface="Calibri"/>
                <a:sym typeface="Calibri"/>
              </a:rPr>
              <a:t/>
            </a:r>
            <a:br>
              <a:rPr lang="fr-CA" sz="1200" b="0" i="0" u="none" strike="noStrike">
                <a:solidFill>
                  <a:schemeClr val="dk1"/>
                </a:solidFill>
                <a:latin typeface="Calibri"/>
                <a:ea typeface="Calibri"/>
                <a:cs typeface="Calibri"/>
                <a:sym typeface="Calibri"/>
              </a:rPr>
            </a:br>
            <a:r>
              <a:rPr lang="fr-CA" sz="1200" b="0" i="0" u="none" strike="noStrike">
                <a:solidFill>
                  <a:schemeClr val="dk1"/>
                </a:solidFill>
                <a:latin typeface="Calibri"/>
                <a:ea typeface="Calibri"/>
                <a:cs typeface="Calibri"/>
                <a:sym typeface="Calibri"/>
              </a:rPr>
              <a:t>Bref, cette démarche a pour résultat non seulement de baisser de 20% les émissions en azote, mais a aussi un effet régénératif. Ce genre d’exemple d’ID est très encourageant, mais faut-il encore comprendre les dynamiques de changement, de transitions nécessaires à la diffusion de ces ID dans les systèmes sociotechniques en place. </a:t>
            </a:r>
            <a:endParaRPr/>
          </a:p>
        </p:txBody>
      </p:sp>
      <p:sp>
        <p:nvSpPr>
          <p:cNvPr id="389" name="Google Shape;38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13</a:t>
            </a:fld>
            <a:endParaRPr/>
          </a:p>
        </p:txBody>
      </p:sp>
    </p:spTree>
    <p:extLst>
      <p:ext uri="{BB962C8B-B14F-4D97-AF65-F5344CB8AC3E}">
        <p14:creationId xmlns:p14="http://schemas.microsoft.com/office/powerpoint/2010/main" val="3997580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05" name="Google Shape;40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fr-CA"/>
              <a:t>14</a:t>
            </a:fld>
            <a:endParaRPr/>
          </a:p>
        </p:txBody>
      </p:sp>
    </p:spTree>
    <p:extLst>
      <p:ext uri="{BB962C8B-B14F-4D97-AF65-F5344CB8AC3E}">
        <p14:creationId xmlns:p14="http://schemas.microsoft.com/office/powerpoint/2010/main" val="3232483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fr-CA" b="1">
                <a:highlight>
                  <a:srgbClr val="FFFF00"/>
                </a:highlight>
              </a:rPr>
              <a:t>MODIFIER ET FUSIONNER AVEC LA SLIDE PRÉCÉDENTE</a:t>
            </a:r>
            <a:endParaRPr/>
          </a:p>
        </p:txBody>
      </p:sp>
      <p:sp>
        <p:nvSpPr>
          <p:cNvPr id="426" name="Google Shape;42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fr-CA"/>
              <a:t>15</a:t>
            </a:fld>
            <a:endParaRPr/>
          </a:p>
        </p:txBody>
      </p:sp>
    </p:spTree>
    <p:extLst>
      <p:ext uri="{BB962C8B-B14F-4D97-AF65-F5344CB8AC3E}">
        <p14:creationId xmlns:p14="http://schemas.microsoft.com/office/powerpoint/2010/main" val="4194138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46" name="Google Shape;44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fr-CA"/>
              <a:t>16</a:t>
            </a:fld>
            <a:endParaRPr/>
          </a:p>
        </p:txBody>
      </p:sp>
    </p:spTree>
    <p:extLst>
      <p:ext uri="{BB962C8B-B14F-4D97-AF65-F5344CB8AC3E}">
        <p14:creationId xmlns:p14="http://schemas.microsoft.com/office/powerpoint/2010/main" val="4101782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62" name="Google Shape;46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fr-CA"/>
              <a:t>17</a:t>
            </a:fld>
            <a:endParaRPr/>
          </a:p>
        </p:txBody>
      </p:sp>
    </p:spTree>
    <p:extLst>
      <p:ext uri="{BB962C8B-B14F-4D97-AF65-F5344CB8AC3E}">
        <p14:creationId xmlns:p14="http://schemas.microsoft.com/office/powerpoint/2010/main" val="2134586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fr-CA"/>
              <a:t>1- Pourquoi une base de données</a:t>
            </a:r>
            <a:endParaRPr/>
          </a:p>
          <a:p>
            <a:pPr marL="0" lvl="0" indent="0" algn="l" rtl="0">
              <a:spcBef>
                <a:spcPts val="0"/>
              </a:spcBef>
              <a:spcAft>
                <a:spcPts val="0"/>
              </a:spcAft>
              <a:buClr>
                <a:schemeClr val="dk1"/>
              </a:buClr>
              <a:buSzPts val="1200"/>
              <a:buFont typeface="Calibri"/>
              <a:buNone/>
            </a:pPr>
            <a:r>
              <a:rPr lang="fr-CA"/>
              <a:t>2- Démarche méthodologique</a:t>
            </a:r>
            <a:endParaRPr/>
          </a:p>
          <a:p>
            <a:pPr marL="628650" lvl="1" indent="-171450" algn="l" rtl="0">
              <a:spcBef>
                <a:spcPts val="0"/>
              </a:spcBef>
              <a:spcAft>
                <a:spcPts val="0"/>
              </a:spcAft>
              <a:buClr>
                <a:schemeClr val="dk1"/>
              </a:buClr>
              <a:buSzPts val="1200"/>
              <a:buFont typeface="Calibri"/>
              <a:buChar char="-"/>
            </a:pPr>
            <a:r>
              <a:rPr lang="fr-CA"/>
              <a:t>Analyse </a:t>
            </a:r>
            <a:endParaRPr/>
          </a:p>
          <a:p>
            <a:pPr marL="457200" lvl="1" indent="0" algn="l" rtl="0">
              <a:spcBef>
                <a:spcPts val="0"/>
              </a:spcBef>
              <a:spcAft>
                <a:spcPts val="0"/>
              </a:spcAft>
              <a:buClr>
                <a:schemeClr val="dk1"/>
              </a:buClr>
              <a:buSzPts val="1200"/>
              <a:buFont typeface="Calibri"/>
              <a:buNone/>
            </a:pPr>
            <a:r>
              <a:rPr lang="fr-CA"/>
              <a:t>Modélisation conceptuelle </a:t>
            </a:r>
            <a:endParaRPr/>
          </a:p>
          <a:p>
            <a:pPr marL="0" lvl="0" indent="0" algn="l" rtl="0">
              <a:spcBef>
                <a:spcPts val="0"/>
              </a:spcBef>
              <a:spcAft>
                <a:spcPts val="0"/>
              </a:spcAft>
              <a:buClr>
                <a:schemeClr val="dk1"/>
              </a:buClr>
              <a:buSzPts val="1200"/>
              <a:buFont typeface="Calibri"/>
              <a:buNone/>
            </a:pPr>
            <a:r>
              <a:rPr lang="fr-CA"/>
              <a:t>3- Exemple d’une ID </a:t>
            </a:r>
            <a:endParaRPr/>
          </a:p>
          <a:p>
            <a:pPr marL="0" lvl="0" indent="0" algn="l" rtl="0">
              <a:spcBef>
                <a:spcPts val="0"/>
              </a:spcBef>
              <a:spcAft>
                <a:spcPts val="0"/>
              </a:spcAft>
              <a:buClr>
                <a:schemeClr val="dk1"/>
              </a:buClr>
              <a:buSzPts val="1200"/>
              <a:buFont typeface="Calibri"/>
              <a:buNone/>
            </a:pPr>
            <a:r>
              <a:rPr lang="fr-CA"/>
              <a:t>4- Prochaines étapes </a:t>
            </a:r>
            <a:endParaRPr/>
          </a:p>
        </p:txBody>
      </p:sp>
      <p:sp>
        <p:nvSpPr>
          <p:cNvPr id="483" name="Google Shape;48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fr-CA"/>
              <a:t>18</a:t>
            </a:fld>
            <a:endParaRPr/>
          </a:p>
        </p:txBody>
      </p:sp>
    </p:spTree>
    <p:extLst>
      <p:ext uri="{BB962C8B-B14F-4D97-AF65-F5344CB8AC3E}">
        <p14:creationId xmlns:p14="http://schemas.microsoft.com/office/powerpoint/2010/main" val="2314106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fr-CA"/>
              <a:t>Tel qu’indiqué précédemment le pilotage de l’innovation durable implique notamment le soutien et la gestion des niches d’innovation, pour se faire une base données permettrait de caractériser un grand nombre d’innovations durables  la lumière des critères identifiés par la revue de littérature. Grâce à une analyse thématique de cette base de données cartographie  des niches d’innovation en identifiant les tendances et les variations entre les différents projets.</a:t>
            </a:r>
            <a:endParaRPr/>
          </a:p>
          <a:p>
            <a:pPr marL="0" lvl="0" indent="0" algn="l" rtl="0">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fr-CA"/>
              <a:t>De plus, le contexte de la pandémie offre une opportunité de comprendre l’effet de la crise sur l’ID, car la crise </a:t>
            </a:r>
            <a:r>
              <a:rPr lang="fr-CA" sz="1200" b="0" i="0" u="none" strike="noStrike">
                <a:solidFill>
                  <a:schemeClr val="dk1"/>
                </a:solidFill>
                <a:latin typeface="Calibri"/>
                <a:ea typeface="Calibri"/>
                <a:cs typeface="Calibri"/>
                <a:sym typeface="Calibri"/>
              </a:rPr>
              <a:t>a confronté la résilience des organisations, collectivités et entreprises ce qui a stimuler ou accélérer  un certain nombre d’innovations, que ce soit en IA, en technologie ou encore en design et en mobilité durable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fr-CA"/>
              <a:t>Bref, les</a:t>
            </a:r>
            <a:r>
              <a:rPr lang="fr-CA" sz="1200" b="0" i="0" u="none" strike="noStrike">
                <a:solidFill>
                  <a:schemeClr val="dk1"/>
                </a:solidFill>
                <a:latin typeface="Calibri"/>
                <a:ea typeface="Calibri"/>
                <a:cs typeface="Calibri"/>
                <a:sym typeface="Calibri"/>
              </a:rPr>
              <a:t> base de données ont pour objectif de mesurer et d'évaluer les changements de conditions spécifiques à chaque donnée, en se basant sur une compréhension commune (dans ce cas) de  l’ID comme manière de mesurer les variations notamment liés à la pandémie, au secteur d’activité, aux stratégies employées et aux acteurs mobilisés</a:t>
            </a:r>
            <a:endParaRPr/>
          </a:p>
        </p:txBody>
      </p:sp>
      <p:sp>
        <p:nvSpPr>
          <p:cNvPr id="490" name="Google Shape;49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fr-CA"/>
              <a:t>19</a:t>
            </a:fld>
            <a:endParaRPr/>
          </a:p>
        </p:txBody>
      </p:sp>
    </p:spTree>
    <p:extLst>
      <p:ext uri="{BB962C8B-B14F-4D97-AF65-F5344CB8AC3E}">
        <p14:creationId xmlns:p14="http://schemas.microsoft.com/office/powerpoint/2010/main" val="4085040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2</a:t>
            </a:fld>
            <a:endParaRPr/>
          </a:p>
        </p:txBody>
      </p:sp>
    </p:spTree>
    <p:extLst>
      <p:ext uri="{BB962C8B-B14F-4D97-AF65-F5344CB8AC3E}">
        <p14:creationId xmlns:p14="http://schemas.microsoft.com/office/powerpoint/2010/main" val="1767958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b="0" u="none"/>
              <a:t>La revue de littérature nous a révélé que les 3 éléments suivant sont important pour assurer l’aspect transformatif de l’ID </a:t>
            </a:r>
            <a:endParaRPr/>
          </a:p>
          <a:p>
            <a:pPr marL="0" lvl="0" indent="0" algn="l" rtl="0">
              <a:spcBef>
                <a:spcPts val="0"/>
              </a:spcBef>
              <a:spcAft>
                <a:spcPts val="0"/>
              </a:spcAft>
              <a:buNone/>
            </a:pPr>
            <a:r>
              <a:rPr lang="fr-CA" b="0" u="none"/>
              <a:t> </a:t>
            </a:r>
            <a:endParaRPr u="none"/>
          </a:p>
          <a:p>
            <a:pPr marL="171450" lvl="0" indent="-171450" algn="l" rtl="0">
              <a:spcBef>
                <a:spcPts val="0"/>
              </a:spcBef>
              <a:spcAft>
                <a:spcPts val="0"/>
              </a:spcAft>
              <a:buClr>
                <a:schemeClr val="dk1"/>
              </a:buClr>
              <a:buSzPts val="1200"/>
              <a:buFont typeface="Calibri"/>
              <a:buChar char="-"/>
            </a:pPr>
            <a:r>
              <a:rPr lang="fr-CA" b="0"/>
              <a:t>La direction du changement désiré : les politiques d’innovation doivent suivre des objectifs clairement identifiés, plutôt que les impératifs de la croissance économique. </a:t>
            </a:r>
            <a:endParaRPr/>
          </a:p>
          <a:p>
            <a:pPr marL="457200" lvl="1" indent="0" algn="l" rtl="0">
              <a:spcBef>
                <a:spcPts val="0"/>
              </a:spcBef>
              <a:spcAft>
                <a:spcPts val="0"/>
              </a:spcAft>
              <a:buClr>
                <a:schemeClr val="dk1"/>
              </a:buClr>
              <a:buSzPts val="1200"/>
              <a:buFont typeface="Calibri"/>
              <a:buNone/>
            </a:pPr>
            <a:r>
              <a:rPr lang="fr-CA" b="0"/>
              <a:t>Les incitatifs pour promouvoir l’ID doivent baser leur évaluation sur des objectifs visant la sortie de l’économie traditionnelle par la création de nouvelles valeurs.</a:t>
            </a:r>
            <a:endParaRPr/>
          </a:p>
          <a:p>
            <a:pPr marL="457200" lvl="1" indent="0" algn="l" rtl="0">
              <a:spcBef>
                <a:spcPts val="0"/>
              </a:spcBef>
              <a:spcAft>
                <a:spcPts val="0"/>
              </a:spcAft>
              <a:buClr>
                <a:schemeClr val="dk1"/>
              </a:buClr>
              <a:buSzPts val="1200"/>
              <a:buFont typeface="Calibri"/>
              <a:buNone/>
            </a:pPr>
            <a:r>
              <a:rPr lang="fr-CA" b="0"/>
              <a:t>Celles-ci doivent répondre, d’une part aux 17 ODD, et d’autre part aux besoins de la collectivité qui en bénéficie. </a:t>
            </a:r>
            <a:endParaRPr/>
          </a:p>
          <a:p>
            <a:pPr marL="0" lvl="0" indent="0" algn="l" rtl="0">
              <a:spcBef>
                <a:spcPts val="0"/>
              </a:spcBef>
              <a:spcAft>
                <a:spcPts val="0"/>
              </a:spcAft>
              <a:buClr>
                <a:schemeClr val="dk1"/>
              </a:buClr>
              <a:buSzPts val="1200"/>
              <a:buFont typeface="Calibri"/>
              <a:buNone/>
            </a:pPr>
            <a:endParaRPr b="0"/>
          </a:p>
          <a:p>
            <a:pPr marL="171450" lvl="0" indent="-171450" algn="l" rtl="0">
              <a:spcBef>
                <a:spcPts val="0"/>
              </a:spcBef>
              <a:spcAft>
                <a:spcPts val="0"/>
              </a:spcAft>
              <a:buClr>
                <a:schemeClr val="dk1"/>
              </a:buClr>
              <a:buSzPts val="1200"/>
              <a:buFont typeface="Calibri"/>
              <a:buChar char="-"/>
            </a:pPr>
            <a:r>
              <a:rPr lang="fr-CA" b="0"/>
              <a:t>La diversité des approches d’innovation : alors que les nouvelles tendances en IS et en ID critiquent la domination de l’écoinnovation technocentrée, </a:t>
            </a:r>
            <a:endParaRPr/>
          </a:p>
          <a:p>
            <a:pPr marL="457200" lvl="1" indent="0" algn="l" rtl="0">
              <a:spcBef>
                <a:spcPts val="0"/>
              </a:spcBef>
              <a:spcAft>
                <a:spcPts val="0"/>
              </a:spcAft>
              <a:buClr>
                <a:schemeClr val="dk1"/>
              </a:buClr>
              <a:buSzPts val="1200"/>
              <a:buFont typeface="Calibri"/>
              <a:buNone/>
            </a:pPr>
            <a:r>
              <a:rPr lang="fr-CA" b="0"/>
              <a:t>l’objectif n’est pas de tomber dans l’excès contraire, mais bien de favoriser une diversité d’approches pour faire face à l’incertitude, </a:t>
            </a:r>
            <a:endParaRPr/>
          </a:p>
          <a:p>
            <a:pPr marL="457200" lvl="1" indent="0" algn="l" rtl="0">
              <a:spcBef>
                <a:spcPts val="0"/>
              </a:spcBef>
              <a:spcAft>
                <a:spcPts val="0"/>
              </a:spcAft>
              <a:buClr>
                <a:schemeClr val="dk1"/>
              </a:buClr>
              <a:buSzPts val="1200"/>
              <a:buFont typeface="Calibri"/>
              <a:buNone/>
            </a:pPr>
            <a:r>
              <a:rPr lang="fr-CA" b="0"/>
              <a:t>ainsi qu’aux surprises émergeant de la complexité de notre système socioéconomique </a:t>
            </a:r>
            <a:endParaRPr/>
          </a:p>
          <a:p>
            <a:pPr marL="457200" lvl="1" indent="0" algn="l" rtl="0">
              <a:spcBef>
                <a:spcPts val="0"/>
              </a:spcBef>
              <a:spcAft>
                <a:spcPts val="0"/>
              </a:spcAft>
              <a:buClr>
                <a:schemeClr val="dk1"/>
              </a:buClr>
              <a:buSzPts val="1200"/>
              <a:buFont typeface="Calibri"/>
              <a:buNone/>
            </a:pPr>
            <a:r>
              <a:rPr lang="fr-CA" b="0"/>
              <a:t>la diversité des contextes est aussi un facteur qui nécessite ucaractne diversité d’innovations. </a:t>
            </a:r>
            <a:endParaRPr/>
          </a:p>
          <a:p>
            <a:pPr marL="0" lvl="0" indent="0" algn="l" rtl="0">
              <a:spcBef>
                <a:spcPts val="0"/>
              </a:spcBef>
              <a:spcAft>
                <a:spcPts val="0"/>
              </a:spcAft>
              <a:buNone/>
            </a:pPr>
            <a:endParaRPr b="0"/>
          </a:p>
          <a:p>
            <a:pPr marL="171450" lvl="0" indent="-171450" algn="l" rtl="0">
              <a:spcBef>
                <a:spcPts val="0"/>
              </a:spcBef>
              <a:spcAft>
                <a:spcPts val="0"/>
              </a:spcAft>
              <a:buClr>
                <a:schemeClr val="dk1"/>
              </a:buClr>
              <a:buSzPts val="1200"/>
              <a:buFont typeface="Calibri"/>
              <a:buChar char="-"/>
            </a:pPr>
            <a:r>
              <a:rPr lang="fr-CA" b="0"/>
              <a:t>Distribution équitable des bénéfices engendrés par les innovations durables : </a:t>
            </a:r>
            <a:endParaRPr/>
          </a:p>
          <a:p>
            <a:pPr marL="628650" lvl="1" indent="-171450" algn="l" rtl="0">
              <a:spcBef>
                <a:spcPts val="0"/>
              </a:spcBef>
              <a:spcAft>
                <a:spcPts val="0"/>
              </a:spcAft>
              <a:buClr>
                <a:schemeClr val="dk1"/>
              </a:buClr>
              <a:buSzPts val="1200"/>
              <a:buFont typeface="Calibri"/>
              <a:buChar char="-"/>
            </a:pPr>
            <a:r>
              <a:rPr lang="fr-CA" b="0"/>
              <a:t>Car il y a souvent un enjeu de compromis entre les enjeux environnementaux et de pauvreté, ou entre l’intérêt local et national. </a:t>
            </a:r>
            <a:endParaRPr/>
          </a:p>
          <a:p>
            <a:pPr marL="628650" lvl="1" indent="-171450" algn="l" rtl="0">
              <a:spcBef>
                <a:spcPts val="0"/>
              </a:spcBef>
              <a:spcAft>
                <a:spcPts val="0"/>
              </a:spcAft>
              <a:buClr>
                <a:schemeClr val="dk1"/>
              </a:buClr>
              <a:buSzPts val="1200"/>
              <a:buFont typeface="Calibri"/>
              <a:buChar char="-"/>
            </a:pPr>
            <a:r>
              <a:rPr lang="fr-CA" b="0"/>
              <a:t>Cette dimension implique une approche participative et inclusive. </a:t>
            </a:r>
            <a:endParaRPr/>
          </a:p>
          <a:p>
            <a:pPr marL="0" lvl="0" indent="0" algn="l" rtl="0">
              <a:spcBef>
                <a:spcPts val="0"/>
              </a:spcBef>
              <a:spcAft>
                <a:spcPts val="0"/>
              </a:spcAft>
              <a:buNone/>
            </a:pPr>
            <a:endParaRPr/>
          </a:p>
          <a:p>
            <a:pPr marL="0" lvl="0" indent="0" algn="l" rtl="0">
              <a:spcBef>
                <a:spcPts val="0"/>
              </a:spcBef>
              <a:spcAft>
                <a:spcPts val="0"/>
              </a:spcAft>
              <a:buNone/>
            </a:pPr>
            <a:r>
              <a:rPr lang="fr-CA"/>
              <a:t>Nous considérons que les 17 ODD offre une cadre pour l’orientation des ID, ainsi que pour leur évaluation, comparaison tant à l’échelle nationale qu’internationale </a:t>
            </a:r>
            <a:endParaRPr/>
          </a:p>
          <a:p>
            <a:pPr marL="0" lvl="0" indent="0" algn="l" rtl="0">
              <a:spcBef>
                <a:spcPts val="0"/>
              </a:spcBef>
              <a:spcAft>
                <a:spcPts val="0"/>
              </a:spcAft>
              <a:buNone/>
            </a:pPr>
            <a:r>
              <a:rPr lang="fr-CA"/>
              <a:t>C’est aussi une façon d’observer sur une plus grande échelle la distribution des retombées des ID à travers les ODD. </a:t>
            </a:r>
            <a:endParaRPr/>
          </a:p>
        </p:txBody>
      </p:sp>
      <p:sp>
        <p:nvSpPr>
          <p:cNvPr id="503" name="Google Shape;50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20</a:t>
            </a:fld>
            <a:endParaRPr/>
          </a:p>
        </p:txBody>
      </p:sp>
    </p:spTree>
    <p:extLst>
      <p:ext uri="{BB962C8B-B14F-4D97-AF65-F5344CB8AC3E}">
        <p14:creationId xmlns:p14="http://schemas.microsoft.com/office/powerpoint/2010/main" val="231698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fr-CA" sz="1200" b="0" i="0" u="none" strike="noStrike">
                <a:solidFill>
                  <a:schemeClr val="dk1"/>
                </a:solidFill>
                <a:latin typeface="Calibri"/>
                <a:ea typeface="Calibri"/>
                <a:cs typeface="Calibri"/>
                <a:sym typeface="Calibri"/>
              </a:rPr>
              <a:t> Donc c’est cette réflexion qui a nourrit la modélisation des variable de la BD notamment à </a:t>
            </a:r>
            <a:r>
              <a:rPr lang="fr-CA"/>
              <a:t>partir de </a:t>
            </a:r>
            <a:r>
              <a:rPr lang="fr-CA" sz="1200" b="0" i="0" u="none" strike="noStrike">
                <a:solidFill>
                  <a:schemeClr val="dk1"/>
                </a:solidFill>
                <a:latin typeface="Calibri"/>
                <a:ea typeface="Calibri"/>
                <a:cs typeface="Calibri"/>
                <a:sym typeface="Calibri"/>
              </a:rPr>
              <a:t>définition l’ID issue de la revue de littérature : </a:t>
            </a:r>
            <a:r>
              <a:rPr lang="fr-CA" sz="1200" b="0" i="1" u="none" strike="noStrike">
                <a:solidFill>
                  <a:schemeClr val="dk1"/>
                </a:solidFill>
                <a:latin typeface="Calibri"/>
                <a:ea typeface="Calibri"/>
                <a:cs typeface="Calibri"/>
                <a:sym typeface="Calibri"/>
              </a:rPr>
              <a:t>Tout </a:t>
            </a:r>
            <a:r>
              <a:rPr lang="fr-CA" sz="1200" b="0" i="1" u="sng" strike="noStrike">
                <a:solidFill>
                  <a:schemeClr val="dk1"/>
                </a:solidFill>
                <a:latin typeface="Calibri"/>
                <a:ea typeface="Calibri"/>
                <a:cs typeface="Calibri"/>
                <a:sym typeface="Calibri"/>
              </a:rPr>
              <a:t>Nouveaux service, produit, processus ou pratique</a:t>
            </a:r>
            <a:r>
              <a:rPr lang="fr-CA" sz="1200" b="0" i="1" u="none" strike="noStrike">
                <a:solidFill>
                  <a:schemeClr val="dk1"/>
                </a:solidFill>
                <a:latin typeface="Calibri"/>
                <a:ea typeface="Calibri"/>
                <a:cs typeface="Calibri"/>
                <a:sym typeface="Calibri"/>
              </a:rPr>
              <a:t>, issus du dialogue entre différents </a:t>
            </a:r>
            <a:r>
              <a:rPr lang="fr-CA" sz="1200" b="0" i="1" u="sng" strike="noStrike">
                <a:solidFill>
                  <a:schemeClr val="dk1"/>
                </a:solidFill>
                <a:latin typeface="Calibri"/>
                <a:ea typeface="Calibri"/>
                <a:cs typeface="Calibri"/>
                <a:sym typeface="Calibri"/>
              </a:rPr>
              <a:t>acteurs, </a:t>
            </a:r>
            <a:r>
              <a:rPr lang="fr-CA" sz="1200" b="0" i="1" u="none" strike="noStrike">
                <a:solidFill>
                  <a:schemeClr val="dk1"/>
                </a:solidFill>
                <a:latin typeface="Calibri"/>
                <a:ea typeface="Calibri"/>
                <a:cs typeface="Calibri"/>
                <a:sym typeface="Calibri"/>
              </a:rPr>
              <a:t>qui opère une </a:t>
            </a:r>
            <a:r>
              <a:rPr lang="fr-CA" sz="1200" b="0" i="1" u="sng" strike="noStrike">
                <a:solidFill>
                  <a:schemeClr val="dk1"/>
                </a:solidFill>
                <a:latin typeface="Calibri"/>
                <a:ea typeface="Calibri"/>
                <a:cs typeface="Calibri"/>
                <a:sym typeface="Calibri"/>
              </a:rPr>
              <a:t>transformation socio-écologique, interdisciplinaire, structurelle et systémique</a:t>
            </a:r>
            <a:r>
              <a:rPr lang="fr-CA" sz="1200" b="0" i="1" u="none" strike="noStrike">
                <a:solidFill>
                  <a:schemeClr val="dk1"/>
                </a:solidFill>
                <a:latin typeface="Calibri"/>
                <a:ea typeface="Calibri"/>
                <a:cs typeface="Calibri"/>
                <a:sym typeface="Calibri"/>
              </a:rPr>
              <a:t> visant à rendre la société compatible avec </a:t>
            </a:r>
            <a:r>
              <a:rPr lang="fr-CA" sz="1200" b="0" i="1" u="sng" strike="noStrike">
                <a:solidFill>
                  <a:schemeClr val="dk1"/>
                </a:solidFill>
                <a:latin typeface="Calibri"/>
                <a:ea typeface="Calibri"/>
                <a:cs typeface="Calibri"/>
                <a:sym typeface="Calibri"/>
              </a:rPr>
              <a:t>les limites planétaires et à assurer le bien-être humain et la résilience sociétale</a:t>
            </a:r>
            <a:r>
              <a:rPr lang="fr-CA" sz="1200" b="1" i="1" u="sng" strike="noStrike">
                <a:solidFill>
                  <a:schemeClr val="dk1"/>
                </a:solidFill>
                <a:latin typeface="Calibri"/>
                <a:ea typeface="Calibri"/>
                <a:cs typeface="Calibri"/>
                <a:sym typeface="Calibri"/>
              </a:rPr>
              <a:t>.</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fr-CA" sz="1200" b="0" i="0" u="none" strike="noStrike">
                <a:solidFill>
                  <a:schemeClr val="dk1"/>
                </a:solidFill>
                <a:latin typeface="Calibri"/>
                <a:ea typeface="Calibri"/>
                <a:cs typeface="Calibri"/>
                <a:sym typeface="Calibri"/>
              </a:rPr>
              <a:t>1. Type (c.à.d. l’objet de l’ID)</a:t>
            </a:r>
            <a:endParaRPr/>
          </a:p>
          <a:p>
            <a:pPr marL="0" lvl="0" indent="0" algn="l" rtl="0">
              <a:spcBef>
                <a:spcPts val="0"/>
              </a:spcBef>
              <a:spcAft>
                <a:spcPts val="0"/>
              </a:spcAft>
              <a:buClr>
                <a:schemeClr val="dk1"/>
              </a:buClr>
              <a:buSzPts val="1200"/>
              <a:buFont typeface="Calibri"/>
              <a:buNone/>
            </a:pPr>
            <a:r>
              <a:rPr lang="fr-CA" sz="1200" b="0" i="0" u="none" strike="noStrike">
                <a:solidFill>
                  <a:schemeClr val="dk1"/>
                </a:solidFill>
                <a:latin typeface="Calibri"/>
                <a:ea typeface="Calibri"/>
                <a:cs typeface="Calibri"/>
                <a:sym typeface="Calibri"/>
              </a:rPr>
              <a:t>2. Moyen employé qu’il soit  technologique, social ou organisationnel ainsi que les acteurs mobilisés dans l’innovation </a:t>
            </a:r>
            <a:endParaRPr/>
          </a:p>
          <a:p>
            <a:pPr marL="0" lvl="0" indent="0" algn="l" rtl="0">
              <a:spcBef>
                <a:spcPts val="0"/>
              </a:spcBef>
              <a:spcAft>
                <a:spcPts val="0"/>
              </a:spcAft>
              <a:buClr>
                <a:schemeClr val="dk1"/>
              </a:buClr>
              <a:buSzPts val="1200"/>
              <a:buFont typeface="Calibri"/>
              <a:buNone/>
            </a:pPr>
            <a:r>
              <a:rPr lang="fr-CA" sz="1200" b="0" i="0" u="none" strike="noStrike">
                <a:solidFill>
                  <a:schemeClr val="dk1"/>
                </a:solidFill>
                <a:latin typeface="Calibri"/>
                <a:ea typeface="Calibri"/>
                <a:cs typeface="Calibri"/>
                <a:sym typeface="Calibri"/>
              </a:rPr>
              <a:t>3. Action transformatrice qu’on identifie en partie par l’échelle du projet (local, municipal, national ou international) ainsi que le ou les secteurs </a:t>
            </a:r>
            <a:endParaRPr/>
          </a:p>
          <a:p>
            <a:pPr marL="0" lvl="0" indent="0" algn="l" rtl="0">
              <a:spcBef>
                <a:spcPts val="0"/>
              </a:spcBef>
              <a:spcAft>
                <a:spcPts val="0"/>
              </a:spcAft>
              <a:buClr>
                <a:schemeClr val="dk1"/>
              </a:buClr>
              <a:buSzPts val="1200"/>
              <a:buFont typeface="Calibri"/>
              <a:buNone/>
            </a:pPr>
            <a:r>
              <a:rPr lang="fr-CA" sz="1200" b="0" i="0" u="none" strike="noStrike">
                <a:solidFill>
                  <a:schemeClr val="dk1"/>
                </a:solidFill>
                <a:latin typeface="Calibri"/>
                <a:ea typeface="Calibri"/>
                <a:cs typeface="Calibri"/>
                <a:sym typeface="Calibri"/>
              </a:rPr>
              <a:t>4. La finalité, qui est le développement durable, bien qu’elle soit un critère de sélection au départ, les objectifs de DD peuvent variés d’un projet à l’autre, les 17ODD sont le cadre utilisé pour catégoriser les objectifs DD </a:t>
            </a:r>
            <a:endParaRPr/>
          </a:p>
          <a:p>
            <a:pPr marL="0" lvl="0" indent="0" algn="l" rtl="0">
              <a:spcBef>
                <a:spcPts val="0"/>
              </a:spcBef>
              <a:spcAft>
                <a:spcPts val="0"/>
              </a:spcAft>
              <a:buClr>
                <a:schemeClr val="dk1"/>
              </a:buClr>
              <a:buSzPts val="1200"/>
              <a:buFont typeface="Calibri"/>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fr-CA" i="0"/>
              <a:t>Une variable s’ajoute pour caractériser l’innovation c’est la forme d’innovation, ce thème d’analyse à été utilisé d’une analyse comparative des impacts de l’ID chez les entrepreneur par Abaza et al. (2017) cette variable a été adapté à notre base de donnée pour distinguer les nouveaux produit et services des usage innovant de produite et service existants </a:t>
            </a:r>
            <a:endParaRPr/>
          </a:p>
          <a:p>
            <a:pPr marL="0" lvl="0" indent="0" algn="l" rtl="0">
              <a:spcBef>
                <a:spcPts val="0"/>
              </a:spcBef>
              <a:spcAft>
                <a:spcPts val="0"/>
              </a:spcAft>
              <a:buClr>
                <a:schemeClr val="dk1"/>
              </a:buClr>
              <a:buSzPts val="1200"/>
              <a:buFont typeface="Calibri"/>
              <a:buNone/>
            </a:pPr>
            <a:endParaRPr i="0"/>
          </a:p>
          <a:p>
            <a:pPr marL="0" lvl="0" indent="0" algn="l" rtl="0">
              <a:spcBef>
                <a:spcPts val="0"/>
              </a:spcBef>
              <a:spcAft>
                <a:spcPts val="0"/>
              </a:spcAft>
              <a:buClr>
                <a:schemeClr val="dk1"/>
              </a:buClr>
              <a:buSzPts val="1200"/>
              <a:buFont typeface="Calibri"/>
              <a:buNone/>
            </a:pPr>
            <a:r>
              <a:rPr lang="fr-CA" i="0"/>
              <a:t>La variable COVID permettra de positionner les projets par rapport à cet évènement et de distinguer les initiatives qui en découlent directement de celle qui se retrouver propulsée par le contexte COVID bien qu’elles soient initiées avant </a:t>
            </a:r>
            <a:endParaRPr/>
          </a:p>
          <a:p>
            <a:pPr marL="0" lvl="0" indent="0" algn="l" rtl="0">
              <a:spcBef>
                <a:spcPts val="0"/>
              </a:spcBef>
              <a:spcAft>
                <a:spcPts val="0"/>
              </a:spcAft>
              <a:buClr>
                <a:schemeClr val="dk1"/>
              </a:buClr>
              <a:buSzPts val="1200"/>
              <a:buFont typeface="Calibri"/>
              <a:buNone/>
            </a:pPr>
            <a:endParaRPr i="0"/>
          </a:p>
          <a:p>
            <a:pPr marL="0" lvl="0" indent="0" algn="l" rtl="0">
              <a:spcBef>
                <a:spcPts val="0"/>
              </a:spcBef>
              <a:spcAft>
                <a:spcPts val="0"/>
              </a:spcAft>
              <a:buClr>
                <a:schemeClr val="dk1"/>
              </a:buClr>
              <a:buSzPts val="1200"/>
              <a:buFont typeface="Calibri"/>
              <a:buNone/>
            </a:pPr>
            <a:endParaRPr i="0"/>
          </a:p>
        </p:txBody>
      </p:sp>
      <p:sp>
        <p:nvSpPr>
          <p:cNvPr id="516" name="Google Shape;51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fr-CA"/>
              <a:t>21</a:t>
            </a:fld>
            <a:endParaRPr/>
          </a:p>
        </p:txBody>
      </p:sp>
    </p:spTree>
    <p:extLst>
      <p:ext uri="{BB962C8B-B14F-4D97-AF65-F5344CB8AC3E}">
        <p14:creationId xmlns:p14="http://schemas.microsoft.com/office/powerpoint/2010/main" val="467823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Google Shape;60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fr-CA" sz="1200" b="0" i="0" u="none" strike="noStrike">
                <a:solidFill>
                  <a:schemeClr val="dk1"/>
                </a:solidFill>
                <a:latin typeface="Calibri"/>
                <a:ea typeface="Calibri"/>
                <a:cs typeface="Calibri"/>
                <a:sym typeface="Calibri"/>
              </a:rPr>
              <a:t>Ici on peut voir le projet de livraison urbaine écologique Colibri qui a mobilise des partenaires transporteurs qui vise à réduire le camionnage au centre-ville. </a:t>
            </a:r>
            <a:endParaRPr/>
          </a:p>
          <a:p>
            <a:pPr marL="0" lvl="0" indent="0" algn="l" rtl="0">
              <a:spcBef>
                <a:spcPts val="0"/>
              </a:spcBef>
              <a:spcAft>
                <a:spcPts val="0"/>
              </a:spcAft>
              <a:buClr>
                <a:schemeClr val="dk1"/>
              </a:buClr>
              <a:buSzPts val="1200"/>
              <a:buFont typeface="Calibri"/>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fr-CA" sz="1200" b="0" i="0" u="none" strike="noStrike">
                <a:solidFill>
                  <a:schemeClr val="dk1"/>
                </a:solidFill>
                <a:latin typeface="Calibri"/>
                <a:ea typeface="Calibri"/>
                <a:cs typeface="Calibri"/>
                <a:sym typeface="Calibri"/>
              </a:rPr>
              <a:t>Un projet ayant vu le jour en septembre 2019 mais qui c’est vu rapidement propulsé par le contexte de la pandémie </a:t>
            </a:r>
            <a:endParaRPr/>
          </a:p>
          <a:p>
            <a:pPr marL="0" lvl="0" indent="0" algn="l" rtl="0">
              <a:spcBef>
                <a:spcPts val="0"/>
              </a:spcBef>
              <a:spcAft>
                <a:spcPts val="0"/>
              </a:spcAft>
              <a:buClr>
                <a:schemeClr val="dk1"/>
              </a:buClr>
              <a:buSzPts val="1200"/>
              <a:buFont typeface="Calibri"/>
              <a:buNone/>
            </a:pPr>
            <a:r>
              <a:rPr lang="fr-CA" sz="1200" b="0" i="0" u="none" strike="noStrike">
                <a:solidFill>
                  <a:schemeClr val="dk1"/>
                </a:solidFill>
                <a:latin typeface="Calibri"/>
                <a:ea typeface="Calibri"/>
                <a:cs typeface="Calibri"/>
                <a:sym typeface="Calibri"/>
              </a:rPr>
              <a:t> </a:t>
            </a:r>
            <a:endParaRPr/>
          </a:p>
          <a:p>
            <a:pPr marL="0" lvl="0" indent="0" algn="l" rtl="0">
              <a:spcBef>
                <a:spcPts val="0"/>
              </a:spcBef>
              <a:spcAft>
                <a:spcPts val="0"/>
              </a:spcAft>
              <a:buClr>
                <a:schemeClr val="dk1"/>
              </a:buClr>
              <a:buSzPts val="1200"/>
              <a:buFont typeface="Calibri"/>
              <a:buNone/>
            </a:pPr>
            <a:r>
              <a:rPr lang="fr-CA"/>
              <a:t/>
            </a:r>
            <a:br>
              <a:rPr lang="fr-CA"/>
            </a:br>
            <a:r>
              <a:rPr lang="fr-CA"/>
              <a:t/>
            </a:r>
            <a:br>
              <a:rPr lang="fr-CA"/>
            </a:br>
            <a:endParaRPr/>
          </a:p>
        </p:txBody>
      </p:sp>
      <p:sp>
        <p:nvSpPr>
          <p:cNvPr id="606" name="Google Shape;60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fr-CA"/>
              <a:t>22</a:t>
            </a:fld>
            <a:endParaRPr/>
          </a:p>
        </p:txBody>
      </p:sp>
    </p:spTree>
    <p:extLst>
      <p:ext uri="{BB962C8B-B14F-4D97-AF65-F5344CB8AC3E}">
        <p14:creationId xmlns:p14="http://schemas.microsoft.com/office/powerpoint/2010/main" val="2179915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19" name="Google Shape;61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23</a:t>
            </a:fld>
            <a:endParaRPr/>
          </a:p>
        </p:txBody>
      </p:sp>
    </p:spTree>
    <p:extLst>
      <p:ext uri="{BB962C8B-B14F-4D97-AF65-F5344CB8AC3E}">
        <p14:creationId xmlns:p14="http://schemas.microsoft.com/office/powerpoint/2010/main" val="1833437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6" name="Google Shape;62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24</a:t>
            </a:fld>
            <a:endParaRPr/>
          </a:p>
        </p:txBody>
      </p:sp>
    </p:spTree>
    <p:extLst>
      <p:ext uri="{BB962C8B-B14F-4D97-AF65-F5344CB8AC3E}">
        <p14:creationId xmlns:p14="http://schemas.microsoft.com/office/powerpoint/2010/main" val="2303405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7" name="Google Shape;65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sz="1200">
                <a:solidFill>
                  <a:schemeClr val="dk1"/>
                </a:solidFill>
                <a:latin typeface="Calibri"/>
                <a:ea typeface="Calibri"/>
                <a:cs typeface="Calibri"/>
                <a:sym typeface="Calibri"/>
              </a:rPr>
              <a:t>Stratégie québécoise de la recherche et de l’innovation (SQRI) </a:t>
            </a:r>
            <a:endParaRPr/>
          </a:p>
        </p:txBody>
      </p:sp>
      <p:sp>
        <p:nvSpPr>
          <p:cNvPr id="658" name="Google Shape;65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25</a:t>
            </a:fld>
            <a:endParaRPr/>
          </a:p>
        </p:txBody>
      </p:sp>
    </p:spTree>
    <p:extLst>
      <p:ext uri="{BB962C8B-B14F-4D97-AF65-F5344CB8AC3E}">
        <p14:creationId xmlns:p14="http://schemas.microsoft.com/office/powerpoint/2010/main" val="2149638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8" name="Google Shape;67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a:t>Complexité des systèmes sociétaux/diversité des acteurs =&gt; GT (dont il a été question précédemment) | </a:t>
            </a:r>
            <a:r>
              <a:rPr lang="fr-CA" sz="1200">
                <a:solidFill>
                  <a:srgbClr val="262626"/>
                </a:solidFill>
              </a:rPr>
              <a:t>Intégrer l’approche de gestion de la transition comme processus de planification stratégique</a:t>
            </a:r>
            <a:endParaRPr/>
          </a:p>
          <a:p>
            <a:pPr marL="0" lvl="0" indent="0" algn="l" rtl="0">
              <a:spcBef>
                <a:spcPts val="0"/>
              </a:spcBef>
              <a:spcAft>
                <a:spcPts val="0"/>
              </a:spcAft>
              <a:buNone/>
            </a:pPr>
            <a:r>
              <a:rPr lang="fr-CA" sz="1200">
                <a:solidFill>
                  <a:srgbClr val="262626"/>
                </a:solidFill>
              </a:rPr>
              <a:t>Secteurs importants : TIC, agriculture/alimentation, énergie, transport, etc.</a:t>
            </a:r>
            <a:endParaRPr/>
          </a:p>
          <a:p>
            <a:pPr marL="0" lvl="0" indent="0" algn="l" rtl="0">
              <a:spcBef>
                <a:spcPts val="0"/>
              </a:spcBef>
              <a:spcAft>
                <a:spcPts val="0"/>
              </a:spcAft>
              <a:buNone/>
            </a:pPr>
            <a:endParaRPr/>
          </a:p>
          <a:p>
            <a:pPr marL="0" lvl="0" indent="0" algn="l" rtl="0">
              <a:spcBef>
                <a:spcPts val="0"/>
              </a:spcBef>
              <a:spcAft>
                <a:spcPts val="0"/>
              </a:spcAft>
              <a:buNone/>
            </a:pPr>
            <a:r>
              <a:rPr lang="fr-CA" sz="1200">
                <a:solidFill>
                  <a:srgbClr val="262626"/>
                </a:solidFill>
              </a:rPr>
              <a:t>Mécanisme central de transformation sociétale vers des modes de gouvernance, de production et de consommation durables</a:t>
            </a:r>
            <a:endParaRPr/>
          </a:p>
        </p:txBody>
      </p:sp>
      <p:sp>
        <p:nvSpPr>
          <p:cNvPr id="679" name="Google Shape;679;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26</a:t>
            </a:fld>
            <a:endParaRPr/>
          </a:p>
        </p:txBody>
      </p:sp>
    </p:spTree>
    <p:extLst>
      <p:ext uri="{BB962C8B-B14F-4D97-AF65-F5344CB8AC3E}">
        <p14:creationId xmlns:p14="http://schemas.microsoft.com/office/powerpoint/2010/main" val="3340415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0" name="Google Shape;700;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27</a:t>
            </a:fld>
            <a:endParaRPr/>
          </a:p>
        </p:txBody>
      </p:sp>
    </p:spTree>
    <p:extLst>
      <p:ext uri="{BB962C8B-B14F-4D97-AF65-F5344CB8AC3E}">
        <p14:creationId xmlns:p14="http://schemas.microsoft.com/office/powerpoint/2010/main" val="34957722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0" name="Google Shape;72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1" name="Google Shape;721;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28</a:t>
            </a:fld>
            <a:endParaRPr/>
          </a:p>
        </p:txBody>
      </p:sp>
    </p:spTree>
    <p:extLst>
      <p:ext uri="{BB962C8B-B14F-4D97-AF65-F5344CB8AC3E}">
        <p14:creationId xmlns:p14="http://schemas.microsoft.com/office/powerpoint/2010/main" val="7965505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1" name="Google Shape;74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62626"/>
              </a:buClr>
              <a:buSzPts val="1200"/>
              <a:buFont typeface="Calibri"/>
              <a:buNone/>
            </a:pPr>
            <a:r>
              <a:rPr lang="fr-CA" sz="1200">
                <a:solidFill>
                  <a:srgbClr val="262626"/>
                </a:solidFill>
              </a:rPr>
              <a:t>Développer une expertise scientifique transdisciplinaire sur l’ID </a:t>
            </a:r>
            <a:r>
              <a:rPr lang="fr-CA" sz="1200" b="1">
                <a:solidFill>
                  <a:srgbClr val="262626"/>
                </a:solidFill>
              </a:rPr>
              <a:t>au Québec</a:t>
            </a:r>
            <a:endParaRPr sz="1200" b="1">
              <a:solidFill>
                <a:srgbClr val="262626"/>
              </a:solidFill>
            </a:endParaRPr>
          </a:p>
          <a:p>
            <a:pPr marL="0" marR="0" lvl="0" indent="0" algn="l" rtl="0">
              <a:lnSpc>
                <a:spcPct val="100000"/>
              </a:lnSpc>
              <a:spcBef>
                <a:spcPts val="0"/>
              </a:spcBef>
              <a:spcAft>
                <a:spcPts val="0"/>
              </a:spcAft>
              <a:buClr>
                <a:srgbClr val="262626"/>
              </a:buClr>
              <a:buSzPts val="1200"/>
              <a:buFont typeface="Calibri"/>
              <a:buNone/>
            </a:pPr>
            <a:r>
              <a:rPr lang="fr-CA" sz="1200">
                <a:solidFill>
                  <a:srgbClr val="262626"/>
                </a:solidFill>
              </a:rPr>
              <a:t>d’expérimentation </a:t>
            </a:r>
            <a:r>
              <a:rPr lang="fr-CA" sz="1200" b="1">
                <a:solidFill>
                  <a:srgbClr val="262626"/>
                </a:solidFill>
              </a:rPr>
              <a:t>sur le terrain</a:t>
            </a:r>
            <a:endParaRPr/>
          </a:p>
          <a:p>
            <a:pPr marL="0" marR="0" lvl="0" indent="0" algn="l" rtl="0">
              <a:lnSpc>
                <a:spcPct val="100000"/>
              </a:lnSpc>
              <a:spcBef>
                <a:spcPts val="0"/>
              </a:spcBef>
              <a:spcAft>
                <a:spcPts val="0"/>
              </a:spcAft>
              <a:buClr>
                <a:schemeClr val="dk1"/>
              </a:buClr>
              <a:buSzPts val="1200"/>
              <a:buFont typeface="Calibri"/>
              <a:buNone/>
            </a:pPr>
            <a:r>
              <a:rPr lang="fr-CA"/>
              <a:t>3.2 : </a:t>
            </a:r>
            <a:r>
              <a:rPr lang="fr-CA" sz="1200">
                <a:solidFill>
                  <a:srgbClr val="262626"/>
                </a:solidFill>
              </a:rPr>
              <a:t>Former des PHQ </a:t>
            </a:r>
            <a:r>
              <a:rPr lang="fr-CA" sz="1200" b="1">
                <a:solidFill>
                  <a:srgbClr val="262626"/>
                </a:solidFill>
              </a:rPr>
              <a:t>spécifiquement sur l’ID</a:t>
            </a:r>
            <a:endParaRPr b="1"/>
          </a:p>
          <a:p>
            <a:pPr marL="0" marR="0" lvl="0" indent="0" algn="l" rtl="0">
              <a:lnSpc>
                <a:spcPct val="100000"/>
              </a:lnSpc>
              <a:spcBef>
                <a:spcPts val="0"/>
              </a:spcBef>
              <a:spcAft>
                <a:spcPts val="0"/>
              </a:spcAft>
              <a:buClr>
                <a:srgbClr val="262626"/>
              </a:buClr>
              <a:buSzPts val="1200"/>
              <a:buFont typeface="Times New Roman"/>
              <a:buNone/>
            </a:pPr>
            <a:r>
              <a:rPr lang="fr-CA" sz="1200">
                <a:solidFill>
                  <a:srgbClr val="262626"/>
                </a:solidFill>
                <a:latin typeface="Times New Roman"/>
                <a:ea typeface="Times New Roman"/>
                <a:cs typeface="Times New Roman"/>
                <a:sym typeface="Times New Roman"/>
              </a:rPr>
              <a:t>→ </a:t>
            </a:r>
            <a:r>
              <a:rPr lang="fr-CA" sz="1200">
                <a:solidFill>
                  <a:srgbClr val="262626"/>
                </a:solidFill>
              </a:rPr>
              <a:t>Percolation dans le reste de la société</a:t>
            </a:r>
            <a:endParaRPr/>
          </a:p>
          <a:p>
            <a:pPr marL="0" lvl="0" indent="0" algn="l" rtl="0">
              <a:spcBef>
                <a:spcPts val="0"/>
              </a:spcBef>
              <a:spcAft>
                <a:spcPts val="0"/>
              </a:spcAft>
              <a:buNone/>
            </a:pPr>
            <a:endParaRPr/>
          </a:p>
        </p:txBody>
      </p:sp>
      <p:sp>
        <p:nvSpPr>
          <p:cNvPr id="742" name="Google Shape;742;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29</a:t>
            </a:fld>
            <a:endParaRPr/>
          </a:p>
        </p:txBody>
      </p:sp>
    </p:spTree>
    <p:extLst>
      <p:ext uri="{BB962C8B-B14F-4D97-AF65-F5344CB8AC3E}">
        <p14:creationId xmlns:p14="http://schemas.microsoft.com/office/powerpoint/2010/main" val="2417196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3</a:t>
            </a:fld>
            <a:endParaRPr/>
          </a:p>
        </p:txBody>
      </p:sp>
    </p:spTree>
    <p:extLst>
      <p:ext uri="{BB962C8B-B14F-4D97-AF65-F5344CB8AC3E}">
        <p14:creationId xmlns:p14="http://schemas.microsoft.com/office/powerpoint/2010/main" val="29511979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2" name="Google Shape;76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3" name="Google Shape;763;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30</a:t>
            </a:fld>
            <a:endParaRPr/>
          </a:p>
        </p:txBody>
      </p:sp>
    </p:spTree>
    <p:extLst>
      <p:ext uri="{BB962C8B-B14F-4D97-AF65-F5344CB8AC3E}">
        <p14:creationId xmlns:p14="http://schemas.microsoft.com/office/powerpoint/2010/main" val="17131600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8" name="Google Shape;77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0024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2760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CA"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00383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6</a:t>
            </a:fld>
            <a:endParaRPr/>
          </a:p>
        </p:txBody>
      </p:sp>
    </p:spTree>
    <p:extLst>
      <p:ext uri="{BB962C8B-B14F-4D97-AF65-F5344CB8AC3E}">
        <p14:creationId xmlns:p14="http://schemas.microsoft.com/office/powerpoint/2010/main" val="1891767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828800" lvl="4" indent="0" algn="l" rtl="0">
              <a:spcBef>
                <a:spcPts val="0"/>
              </a:spcBef>
              <a:spcAft>
                <a:spcPts val="0"/>
              </a:spcAft>
              <a:buNone/>
            </a:pPr>
            <a:r>
              <a:rPr lang="fr-CA" sz="1600"/>
              <a:t>Politique: Entités majeures</a:t>
            </a:r>
            <a:r>
              <a:rPr lang="fr-CA" sz="1600">
                <a:solidFill>
                  <a:srgbClr val="000000"/>
                </a:solidFill>
              </a:rPr>
              <a:t>OCDE, Fondation Young, Fondation McConnell, MIS et Social Innovation Canada</a:t>
            </a:r>
            <a:endParaRPr sz="1600">
              <a:solidFill>
                <a:srgbClr val="000000"/>
              </a:solidFill>
            </a:endParaRPr>
          </a:p>
          <a:p>
            <a:pPr marL="0" marR="0" lvl="0" indent="0" algn="l" rtl="0">
              <a:lnSpc>
                <a:spcPct val="100000"/>
              </a:lnSpc>
              <a:spcBef>
                <a:spcPts val="0"/>
              </a:spcBef>
              <a:spcAft>
                <a:spcPts val="0"/>
              </a:spcAft>
              <a:buClr>
                <a:schemeClr val="dk1"/>
              </a:buClr>
              <a:buSzPts val="1200"/>
              <a:buFont typeface="Calibri"/>
              <a:buNone/>
            </a:pPr>
            <a:r>
              <a:rPr lang="fr-CA"/>
              <a:t>		Gestion: Entité majeure: </a:t>
            </a:r>
            <a:r>
              <a:rPr lang="fr-CA" sz="1200"/>
              <a:t>Forum Économique Mondial</a:t>
            </a:r>
            <a:endParaRPr/>
          </a:p>
          <a:p>
            <a:pPr marL="0" lvl="0" indent="0" algn="l" rtl="0">
              <a:spcBef>
                <a:spcPts val="0"/>
              </a:spcBef>
              <a:spcAft>
                <a:spcPts val="0"/>
              </a:spcAft>
              <a:buNone/>
            </a:pPr>
            <a:endParaRPr/>
          </a:p>
        </p:txBody>
      </p:sp>
      <p:sp>
        <p:nvSpPr>
          <p:cNvPr id="294" name="Google Shape;29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CA"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76220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a:t>Elle décrit le type (jaune), le moyen (orange), l’action (vert) et la finalité (bleu)</a:t>
            </a:r>
            <a:endParaRPr/>
          </a:p>
          <a:p>
            <a:pPr marL="0" lvl="0" indent="0" algn="l" rtl="0">
              <a:spcBef>
                <a:spcPts val="0"/>
              </a:spcBef>
              <a:spcAft>
                <a:spcPts val="0"/>
              </a:spcAft>
              <a:buNone/>
            </a:pPr>
            <a:r>
              <a:rPr lang="fr-CA"/>
              <a:t>Levier pour les processus et les expérimentations de la transition socio-écologique des systèmes anthropiques, à toutes les échelles sociétales et de manière intersectorielle (économie, technologie, social, gouvernance, justice, éducation)</a:t>
            </a:r>
            <a:endParaRPr/>
          </a:p>
          <a:p>
            <a:pPr marL="0" lvl="0" indent="0" algn="l" rtl="0">
              <a:spcBef>
                <a:spcPts val="0"/>
              </a:spcBef>
              <a:spcAft>
                <a:spcPts val="0"/>
              </a:spcAft>
              <a:buNone/>
            </a:pPr>
            <a:r>
              <a:rPr lang="fr-CA"/>
              <a:t>Les acteurs comprennent les dirigeants politiques des différents paliers de gouvernement, les entreprises, les scientifiques, les citoyens, les organismes issus de l’économie sociale, les organisations nationales et internationales</a:t>
            </a:r>
            <a:endParaRPr/>
          </a:p>
          <a:p>
            <a:pPr marL="0" lvl="0" indent="0" algn="l" rtl="0">
              <a:spcBef>
                <a:spcPts val="0"/>
              </a:spcBef>
              <a:spcAft>
                <a:spcPts val="0"/>
              </a:spcAft>
              <a:buNone/>
            </a:pPr>
            <a:endParaRPr/>
          </a:p>
        </p:txBody>
      </p:sp>
      <p:sp>
        <p:nvSpPr>
          <p:cNvPr id="311" name="Google Shape;31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8</a:t>
            </a:fld>
            <a:endParaRPr/>
          </a:p>
        </p:txBody>
      </p:sp>
    </p:spTree>
    <p:extLst>
      <p:ext uri="{BB962C8B-B14F-4D97-AF65-F5344CB8AC3E}">
        <p14:creationId xmlns:p14="http://schemas.microsoft.com/office/powerpoint/2010/main" val="2403320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fr-CA"/>
              <a:t>Peut-être enlever les bullet points et juste garder l’image</a:t>
            </a:r>
            <a:endParaRPr/>
          </a:p>
        </p:txBody>
      </p:sp>
      <p:sp>
        <p:nvSpPr>
          <p:cNvPr id="322" name="Google Shape;32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fr-CA"/>
              <a:t>9</a:t>
            </a:fld>
            <a:endParaRPr/>
          </a:p>
        </p:txBody>
      </p:sp>
    </p:spTree>
    <p:extLst>
      <p:ext uri="{BB962C8B-B14F-4D97-AF65-F5344CB8AC3E}">
        <p14:creationId xmlns:p14="http://schemas.microsoft.com/office/powerpoint/2010/main" val="11511908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6"/>
        <p:cNvGrpSpPr/>
        <p:nvPr/>
      </p:nvGrpSpPr>
      <p:grpSpPr>
        <a:xfrm>
          <a:off x="0" y="0"/>
          <a:ext cx="0" cy="0"/>
          <a:chOff x="0" y="0"/>
          <a:chExt cx="0" cy="0"/>
        </a:xfrm>
      </p:grpSpPr>
      <p:pic>
        <p:nvPicPr>
          <p:cNvPr id="17" name="Google Shape;17;p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8" name="Google Shape;18;p2"/>
          <p:cNvSpPr txBox="1">
            <a:spLocks noGrp="1"/>
          </p:cNvSpPr>
          <p:nvPr>
            <p:ph type="ctrTitle"/>
          </p:nvPr>
        </p:nvSpPr>
        <p:spPr>
          <a:xfrm>
            <a:off x="3200400" y="2564810"/>
            <a:ext cx="8268586" cy="23876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4800"/>
              <a:buFont typeface="Arial"/>
              <a:buNone/>
              <a:defRPr sz="4800" b="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3200400" y="5525355"/>
            <a:ext cx="8268586" cy="758489"/>
          </a:xfrm>
          <a:prstGeom prst="rect">
            <a:avLst/>
          </a:prstGeom>
          <a:noFill/>
          <a:ln>
            <a:noFill/>
          </a:ln>
        </p:spPr>
        <p:txBody>
          <a:bodyPr spcFirstLastPara="1" wrap="square" lIns="0" tIns="0" rIns="0" bIns="0" anchor="t" anchorCtr="0">
            <a:noAutofit/>
          </a:bodyPr>
          <a:lstStyle>
            <a:lvl1pPr lvl="0" algn="l">
              <a:lnSpc>
                <a:spcPct val="90000"/>
              </a:lnSpc>
              <a:spcBef>
                <a:spcPts val="1200"/>
              </a:spcBef>
              <a:spcAft>
                <a:spcPts val="0"/>
              </a:spcAft>
              <a:buClr>
                <a:schemeClr val="lt1"/>
              </a:buClr>
              <a:buSzPts val="1600"/>
              <a:buNone/>
              <a:defRPr sz="1600">
                <a:solidFill>
                  <a:schemeClr val="lt1"/>
                </a:solidFill>
              </a:defRPr>
            </a:lvl1pPr>
            <a:lvl2pPr lvl="1" algn="ctr">
              <a:lnSpc>
                <a:spcPct val="90000"/>
              </a:lnSpc>
              <a:spcBef>
                <a:spcPts val="600"/>
              </a:spcBef>
              <a:spcAft>
                <a:spcPts val="0"/>
              </a:spcAft>
              <a:buClr>
                <a:schemeClr val="dk1"/>
              </a:buClr>
              <a:buSzPts val="2000"/>
              <a:buNone/>
              <a:defRPr sz="2000"/>
            </a:lvl2pPr>
            <a:lvl3pPr lvl="2" algn="ctr">
              <a:lnSpc>
                <a:spcPct val="90000"/>
              </a:lnSpc>
              <a:spcBef>
                <a:spcPts val="400"/>
              </a:spcBef>
              <a:spcAft>
                <a:spcPts val="0"/>
              </a:spcAft>
              <a:buClr>
                <a:schemeClr val="dk1"/>
              </a:buClr>
              <a:buSzPts val="1800"/>
              <a:buNone/>
              <a:defRPr sz="1800"/>
            </a:lvl3pPr>
            <a:lvl4pPr lvl="3" algn="ctr">
              <a:lnSpc>
                <a:spcPct val="90000"/>
              </a:lnSpc>
              <a:spcBef>
                <a:spcPts val="400"/>
              </a:spcBef>
              <a:spcAft>
                <a:spcPts val="0"/>
              </a:spcAft>
              <a:buClr>
                <a:schemeClr val="dk1"/>
              </a:buClr>
              <a:buSzPts val="1600"/>
              <a:buNone/>
              <a:defRPr sz="1600"/>
            </a:lvl4pPr>
            <a:lvl5pPr lvl="4" algn="ctr">
              <a:lnSpc>
                <a:spcPct val="90000"/>
              </a:lnSpc>
              <a:spcBef>
                <a:spcPts val="10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0" name="Google Shape;20;p2"/>
          <p:cNvPicPr preferRelativeResize="0"/>
          <p:nvPr/>
        </p:nvPicPr>
        <p:blipFill rotWithShape="1">
          <a:blip r:embed="rId3">
            <a:alphaModFix/>
          </a:blip>
          <a:srcRect/>
          <a:stretch/>
        </p:blipFill>
        <p:spPr>
          <a:xfrm>
            <a:off x="3200400" y="1041987"/>
            <a:ext cx="3930029" cy="13789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211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 colonne">
  <p:cSld name="1_1 colonne">
    <p:spTree>
      <p:nvGrpSpPr>
        <p:cNvPr id="1" name="Shape 91"/>
        <p:cNvGrpSpPr/>
        <p:nvPr/>
      </p:nvGrpSpPr>
      <p:grpSpPr>
        <a:xfrm>
          <a:off x="0" y="0"/>
          <a:ext cx="0" cy="0"/>
          <a:chOff x="0" y="0"/>
          <a:chExt cx="0" cy="0"/>
        </a:xfrm>
      </p:grpSpPr>
      <p:sp>
        <p:nvSpPr>
          <p:cNvPr id="92" name="Google Shape;92;p11"/>
          <p:cNvSpPr txBox="1">
            <a:spLocks noGrp="1"/>
          </p:cNvSpPr>
          <p:nvPr>
            <p:ph type="title"/>
          </p:nvPr>
        </p:nvSpPr>
        <p:spPr>
          <a:xfrm>
            <a:off x="685800" y="754912"/>
            <a:ext cx="10744200" cy="86868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3"/>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1"/>
          <p:cNvSpPr txBox="1">
            <a:spLocks noGrp="1"/>
          </p:cNvSpPr>
          <p:nvPr>
            <p:ph type="body" idx="1"/>
          </p:nvPr>
        </p:nvSpPr>
        <p:spPr>
          <a:xfrm>
            <a:off x="685800" y="1825625"/>
            <a:ext cx="10744200" cy="427037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2"/>
              </a:buClr>
              <a:buSzPts val="1800"/>
              <a:buNone/>
              <a:defRPr/>
            </a:lvl1pPr>
            <a:lvl2pPr marL="914400" lvl="1" indent="-228600" algn="l">
              <a:lnSpc>
                <a:spcPct val="90000"/>
              </a:lnSpc>
              <a:spcBef>
                <a:spcPts val="600"/>
              </a:spcBef>
              <a:spcAft>
                <a:spcPts val="0"/>
              </a:spcAft>
              <a:buClr>
                <a:schemeClr val="dk1"/>
              </a:buClr>
              <a:buSzPts val="1800"/>
              <a:buNone/>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228600" algn="l">
              <a:lnSpc>
                <a:spcPct val="90000"/>
              </a:lnSpc>
              <a:spcBef>
                <a:spcPts val="10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11"/>
          <p:cNvSpPr txBox="1">
            <a:spLocks noGrp="1"/>
          </p:cNvSpPr>
          <p:nvPr>
            <p:ph type="ftr" idx="11"/>
          </p:nvPr>
        </p:nvSpPr>
        <p:spPr>
          <a:xfrm rot="-5400000">
            <a:off x="11306805" y="5373836"/>
            <a:ext cx="1063258" cy="352719"/>
          </a:xfrm>
          <a:prstGeom prst="rect">
            <a:avLst/>
          </a:prstGeom>
          <a:noFill/>
          <a:ln>
            <a:noFill/>
          </a:ln>
        </p:spPr>
        <p:txBody>
          <a:bodyPr spcFirstLastPara="1" wrap="square" lIns="0" tIns="0" rIns="0" bIns="0" anchor="ctr" anchorCtr="0">
            <a:noAutofit/>
          </a:bodyPr>
          <a:lstStyle>
            <a:lvl1pPr lvl="0" algn="l">
              <a:spcBef>
                <a:spcPts val="0"/>
              </a:spcBef>
              <a:spcAft>
                <a:spcPts val="0"/>
              </a:spcAft>
              <a:buClr>
                <a:schemeClr val="dk1"/>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95" name="Google Shape;95;p11"/>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lvl1pPr marL="0" marR="0" lvl="0" indent="0" algn="ctr">
              <a:spcBef>
                <a:spcPts val="0"/>
              </a:spcBef>
              <a:spcAft>
                <a:spcPts val="0"/>
              </a:spcAft>
              <a:buClr>
                <a:schemeClr val="lt1"/>
              </a:buClr>
              <a:buSzPts val="1300"/>
              <a:buFont typeface="Arial"/>
              <a:buNone/>
              <a:defRPr sz="1300" b="1">
                <a:solidFill>
                  <a:schemeClr val="lt1"/>
                </a:solidFill>
                <a:latin typeface="Arial"/>
                <a:ea typeface="Arial"/>
                <a:cs typeface="Arial"/>
                <a:sym typeface="Arial"/>
              </a:defRPr>
            </a:lvl1pPr>
            <a:lvl2pPr marL="0" marR="0" lvl="1" indent="0" algn="ctr">
              <a:spcBef>
                <a:spcPts val="0"/>
              </a:spcBef>
              <a:spcAft>
                <a:spcPts val="0"/>
              </a:spcAft>
              <a:buClr>
                <a:schemeClr val="lt1"/>
              </a:buClr>
              <a:buSzPts val="1300"/>
              <a:buFont typeface="Arial"/>
              <a:buNone/>
              <a:defRPr sz="1300" b="1">
                <a:solidFill>
                  <a:schemeClr val="lt1"/>
                </a:solidFill>
                <a:latin typeface="Arial"/>
                <a:ea typeface="Arial"/>
                <a:cs typeface="Arial"/>
                <a:sym typeface="Arial"/>
              </a:defRPr>
            </a:lvl2pPr>
            <a:lvl3pPr marL="0" marR="0" lvl="2" indent="0" algn="ctr">
              <a:spcBef>
                <a:spcPts val="0"/>
              </a:spcBef>
              <a:spcAft>
                <a:spcPts val="0"/>
              </a:spcAft>
              <a:buClr>
                <a:schemeClr val="lt1"/>
              </a:buClr>
              <a:buSzPts val="1300"/>
              <a:buFont typeface="Arial"/>
              <a:buNone/>
              <a:defRPr sz="1300" b="1">
                <a:solidFill>
                  <a:schemeClr val="lt1"/>
                </a:solidFill>
                <a:latin typeface="Arial"/>
                <a:ea typeface="Arial"/>
                <a:cs typeface="Arial"/>
                <a:sym typeface="Arial"/>
              </a:defRPr>
            </a:lvl3pPr>
            <a:lvl4pPr marL="0" marR="0" lvl="3" indent="0" algn="ctr">
              <a:spcBef>
                <a:spcPts val="0"/>
              </a:spcBef>
              <a:spcAft>
                <a:spcPts val="0"/>
              </a:spcAft>
              <a:buClr>
                <a:schemeClr val="lt1"/>
              </a:buClr>
              <a:buSzPts val="1300"/>
              <a:buFont typeface="Arial"/>
              <a:buNone/>
              <a:defRPr sz="1300" b="1">
                <a:solidFill>
                  <a:schemeClr val="lt1"/>
                </a:solidFill>
                <a:latin typeface="Arial"/>
                <a:ea typeface="Arial"/>
                <a:cs typeface="Arial"/>
                <a:sym typeface="Arial"/>
              </a:defRPr>
            </a:lvl4pPr>
            <a:lvl5pPr marL="0" marR="0" lvl="4" indent="0" algn="ctr">
              <a:spcBef>
                <a:spcPts val="0"/>
              </a:spcBef>
              <a:spcAft>
                <a:spcPts val="0"/>
              </a:spcAft>
              <a:buClr>
                <a:schemeClr val="lt1"/>
              </a:buClr>
              <a:buSzPts val="1300"/>
              <a:buFont typeface="Arial"/>
              <a:buNone/>
              <a:defRPr sz="1300" b="1">
                <a:solidFill>
                  <a:schemeClr val="lt1"/>
                </a:solidFill>
                <a:latin typeface="Arial"/>
                <a:ea typeface="Arial"/>
                <a:cs typeface="Arial"/>
                <a:sym typeface="Arial"/>
              </a:defRPr>
            </a:lvl5pPr>
            <a:lvl6pPr marL="0" marR="0" lvl="5" indent="0" algn="ctr">
              <a:spcBef>
                <a:spcPts val="0"/>
              </a:spcBef>
              <a:spcAft>
                <a:spcPts val="0"/>
              </a:spcAft>
              <a:buClr>
                <a:schemeClr val="lt1"/>
              </a:buClr>
              <a:buSzPts val="1300"/>
              <a:buFont typeface="Arial"/>
              <a:buNone/>
              <a:defRPr sz="1300" b="1">
                <a:solidFill>
                  <a:schemeClr val="lt1"/>
                </a:solidFill>
                <a:latin typeface="Arial"/>
                <a:ea typeface="Arial"/>
                <a:cs typeface="Arial"/>
                <a:sym typeface="Arial"/>
              </a:defRPr>
            </a:lvl6pPr>
            <a:lvl7pPr marL="0" marR="0" lvl="6" indent="0" algn="ctr">
              <a:spcBef>
                <a:spcPts val="0"/>
              </a:spcBef>
              <a:spcAft>
                <a:spcPts val="0"/>
              </a:spcAft>
              <a:buClr>
                <a:schemeClr val="lt1"/>
              </a:buClr>
              <a:buSzPts val="1300"/>
              <a:buFont typeface="Arial"/>
              <a:buNone/>
              <a:defRPr sz="1300" b="1">
                <a:solidFill>
                  <a:schemeClr val="lt1"/>
                </a:solidFill>
                <a:latin typeface="Arial"/>
                <a:ea typeface="Arial"/>
                <a:cs typeface="Arial"/>
                <a:sym typeface="Arial"/>
              </a:defRPr>
            </a:lvl7pPr>
            <a:lvl8pPr marL="0" marR="0" lvl="7" indent="0" algn="ctr">
              <a:spcBef>
                <a:spcPts val="0"/>
              </a:spcBef>
              <a:spcAft>
                <a:spcPts val="0"/>
              </a:spcAft>
              <a:buClr>
                <a:schemeClr val="lt1"/>
              </a:buClr>
              <a:buSzPts val="1300"/>
              <a:buFont typeface="Arial"/>
              <a:buNone/>
              <a:defRPr sz="1300" b="1">
                <a:solidFill>
                  <a:schemeClr val="lt1"/>
                </a:solidFill>
                <a:latin typeface="Arial"/>
                <a:ea typeface="Arial"/>
                <a:cs typeface="Arial"/>
                <a:sym typeface="Arial"/>
              </a:defRPr>
            </a:lvl8pPr>
            <a:lvl9pPr marL="0" marR="0" lvl="8" indent="0" algn="ctr">
              <a:spcBef>
                <a:spcPts val="0"/>
              </a:spcBef>
              <a:spcAft>
                <a:spcPts val="0"/>
              </a:spcAft>
              <a:buClr>
                <a:schemeClr val="lt1"/>
              </a:buClr>
              <a:buSzPts val="1300"/>
              <a:buFont typeface="Arial"/>
              <a:buNone/>
              <a:defRPr sz="1300" b="1">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CA"/>
              <a:t>‹N°›</a:t>
            </a:fld>
            <a:endParaRPr/>
          </a:p>
        </p:txBody>
      </p:sp>
      <p:sp>
        <p:nvSpPr>
          <p:cNvPr id="96" name="Google Shape;96;p11"/>
          <p:cNvSpPr txBox="1">
            <a:spLocks noGrp="1"/>
          </p:cNvSpPr>
          <p:nvPr>
            <p:ph type="body" idx="2"/>
          </p:nvPr>
        </p:nvSpPr>
        <p:spPr>
          <a:xfrm>
            <a:off x="685800" y="286709"/>
            <a:ext cx="10744200" cy="404813"/>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200"/>
              </a:spcBef>
              <a:spcAft>
                <a:spcPts val="0"/>
              </a:spcAft>
              <a:buClr>
                <a:schemeClr val="dk1"/>
              </a:buClr>
              <a:buSzPts val="1600"/>
              <a:buNone/>
              <a:defRPr sz="1600" b="0" cap="none">
                <a:solidFill>
                  <a:schemeClr val="dk1"/>
                </a:solidFill>
              </a:defRPr>
            </a:lvl1pPr>
            <a:lvl2pPr marL="914400" lvl="1" indent="-228600" algn="l">
              <a:lnSpc>
                <a:spcPct val="90000"/>
              </a:lnSpc>
              <a:spcBef>
                <a:spcPts val="600"/>
              </a:spcBef>
              <a:spcAft>
                <a:spcPts val="0"/>
              </a:spcAft>
              <a:buClr>
                <a:schemeClr val="dk1"/>
              </a:buClr>
              <a:buSzPts val="1800"/>
              <a:buNone/>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228600" algn="l">
              <a:lnSpc>
                <a:spcPct val="90000"/>
              </a:lnSpc>
              <a:spcBef>
                <a:spcPts val="10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_ocre">
  <p:cSld name="Section_ocre">
    <p:spTree>
      <p:nvGrpSpPr>
        <p:cNvPr id="1" name="Shape 97"/>
        <p:cNvGrpSpPr/>
        <p:nvPr/>
      </p:nvGrpSpPr>
      <p:grpSpPr>
        <a:xfrm>
          <a:off x="0" y="0"/>
          <a:ext cx="0" cy="0"/>
          <a:chOff x="0" y="0"/>
          <a:chExt cx="0" cy="0"/>
        </a:xfrm>
      </p:grpSpPr>
      <p:pic>
        <p:nvPicPr>
          <p:cNvPr id="98" name="Google Shape;98;p1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99" name="Google Shape;99;p12"/>
          <p:cNvPicPr preferRelativeResize="0"/>
          <p:nvPr/>
        </p:nvPicPr>
        <p:blipFill rotWithShape="1">
          <a:blip r:embed="rId3">
            <a:alphaModFix/>
          </a:blip>
          <a:srcRect l="-6816"/>
          <a:stretch/>
        </p:blipFill>
        <p:spPr>
          <a:xfrm>
            <a:off x="10983433" y="5977579"/>
            <a:ext cx="1208567" cy="880422"/>
          </a:xfrm>
          <a:prstGeom prst="rect">
            <a:avLst/>
          </a:prstGeom>
          <a:noFill/>
          <a:ln>
            <a:noFill/>
          </a:ln>
        </p:spPr>
      </p:pic>
      <p:sp>
        <p:nvSpPr>
          <p:cNvPr id="100" name="Google Shape;100;p12"/>
          <p:cNvSpPr txBox="1">
            <a:spLocks noGrp="1"/>
          </p:cNvSpPr>
          <p:nvPr>
            <p:ph type="title"/>
          </p:nvPr>
        </p:nvSpPr>
        <p:spPr>
          <a:xfrm>
            <a:off x="4572000" y="1721970"/>
            <a:ext cx="6858000" cy="22860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4800"/>
              <a:buFont typeface="Arial"/>
              <a:buNone/>
              <a:defRPr sz="4800" b="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12"/>
          <p:cNvSpPr txBox="1">
            <a:spLocks noGrp="1"/>
          </p:cNvSpPr>
          <p:nvPr>
            <p:ph type="body" idx="1"/>
          </p:nvPr>
        </p:nvSpPr>
        <p:spPr>
          <a:xfrm>
            <a:off x="4572000" y="4047202"/>
            <a:ext cx="6858000" cy="150018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lt1"/>
              </a:buClr>
              <a:buSzPts val="1600"/>
              <a:buNone/>
              <a:defRPr sz="1600">
                <a:solidFill>
                  <a:schemeClr val="lt1"/>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400"/>
              </a:spcBef>
              <a:spcAft>
                <a:spcPts val="0"/>
              </a:spcAft>
              <a:buClr>
                <a:srgbClr val="888888"/>
              </a:buClr>
              <a:buSzPts val="1800"/>
              <a:buNone/>
              <a:defRPr sz="1800">
                <a:solidFill>
                  <a:srgbClr val="888888"/>
                </a:solidFill>
              </a:defRPr>
            </a:lvl3pPr>
            <a:lvl4pPr marL="1828800" lvl="3" indent="-228600" algn="l">
              <a:lnSpc>
                <a:spcPct val="90000"/>
              </a:lnSpc>
              <a:spcBef>
                <a:spcPts val="400"/>
              </a:spcBef>
              <a:spcAft>
                <a:spcPts val="0"/>
              </a:spcAft>
              <a:buClr>
                <a:srgbClr val="888888"/>
              </a:buClr>
              <a:buSzPts val="1600"/>
              <a:buNone/>
              <a:defRPr sz="1600">
                <a:solidFill>
                  <a:srgbClr val="888888"/>
                </a:solidFill>
              </a:defRPr>
            </a:lvl4pPr>
            <a:lvl5pPr marL="2286000" lvl="4" indent="-228600" algn="l">
              <a:lnSpc>
                <a:spcPct val="90000"/>
              </a:lnSpc>
              <a:spcBef>
                <a:spcPts val="10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2" name="Google Shape;102;p12"/>
          <p:cNvSpPr txBox="1">
            <a:spLocks noGrp="1"/>
          </p:cNvSpPr>
          <p:nvPr>
            <p:ph type="ftr" idx="11"/>
          </p:nvPr>
        </p:nvSpPr>
        <p:spPr>
          <a:xfrm rot="-5400000">
            <a:off x="11306805" y="5373836"/>
            <a:ext cx="1063258" cy="35271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2"/>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CA"/>
              <a:t>‹N°›</a:t>
            </a:fld>
            <a:endParaRPr/>
          </a:p>
        </p:txBody>
      </p:sp>
      <p:sp>
        <p:nvSpPr>
          <p:cNvPr id="104" name="Google Shape;104;p12"/>
          <p:cNvSpPr txBox="1">
            <a:spLocks noGrp="1"/>
          </p:cNvSpPr>
          <p:nvPr>
            <p:ph type="body" idx="2"/>
          </p:nvPr>
        </p:nvSpPr>
        <p:spPr>
          <a:xfrm>
            <a:off x="797442" y="1701431"/>
            <a:ext cx="2041451" cy="1498600"/>
          </a:xfrm>
          <a:prstGeom prst="rect">
            <a:avLst/>
          </a:prstGeom>
          <a:noFill/>
          <a:ln>
            <a:noFill/>
          </a:ln>
        </p:spPr>
        <p:txBody>
          <a:bodyPr spcFirstLastPara="1" wrap="square" lIns="0" tIns="0" rIns="0" bIns="0" anchor="b" anchorCtr="0">
            <a:noAutofit/>
          </a:bodyPr>
          <a:lstStyle>
            <a:lvl1pPr marL="457200" lvl="0" indent="-228600" algn="ctr">
              <a:lnSpc>
                <a:spcPct val="90000"/>
              </a:lnSpc>
              <a:spcBef>
                <a:spcPts val="1200"/>
              </a:spcBef>
              <a:spcAft>
                <a:spcPts val="0"/>
              </a:spcAft>
              <a:buClr>
                <a:schemeClr val="lt1"/>
              </a:buClr>
              <a:buSzPts val="12000"/>
              <a:buNone/>
              <a:defRPr sz="12000" b="0">
                <a:solidFill>
                  <a:schemeClr val="lt1"/>
                </a:solidFill>
              </a:defRPr>
            </a:lvl1pPr>
            <a:lvl2pPr marL="914400" lvl="1" indent="-228600" algn="l">
              <a:lnSpc>
                <a:spcPct val="90000"/>
              </a:lnSpc>
              <a:spcBef>
                <a:spcPts val="600"/>
              </a:spcBef>
              <a:spcAft>
                <a:spcPts val="0"/>
              </a:spcAft>
              <a:buClr>
                <a:schemeClr val="dk1"/>
              </a:buClr>
              <a:buSzPts val="1800"/>
              <a:buNone/>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228600" algn="l">
              <a:lnSpc>
                <a:spcPct val="90000"/>
              </a:lnSpc>
              <a:spcBef>
                <a:spcPts val="10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5" name="Google Shape;105;p12"/>
          <p:cNvPicPr preferRelativeResize="0"/>
          <p:nvPr/>
        </p:nvPicPr>
        <p:blipFill rotWithShape="1">
          <a:blip r:embed="rId4">
            <a:alphaModFix/>
          </a:blip>
          <a:srcRect/>
          <a:stretch/>
        </p:blipFill>
        <p:spPr>
          <a:xfrm>
            <a:off x="391928" y="3955312"/>
            <a:ext cx="3863147" cy="25837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10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106"/>
        <p:cNvGrpSpPr/>
        <p:nvPr/>
      </p:nvGrpSpPr>
      <p:grpSpPr>
        <a:xfrm>
          <a:off x="0" y="0"/>
          <a:ext cx="0" cy="0"/>
          <a:chOff x="0" y="0"/>
          <a:chExt cx="0" cy="0"/>
        </a:xfrm>
      </p:grpSpPr>
      <p:sp>
        <p:nvSpPr>
          <p:cNvPr id="107" name="Google Shape;107;p13"/>
          <p:cNvSpPr txBox="1">
            <a:spLocks noGrp="1"/>
          </p:cNvSpPr>
          <p:nvPr>
            <p:ph type="ftr" idx="11"/>
          </p:nvPr>
        </p:nvSpPr>
        <p:spPr>
          <a:xfrm rot="-5400000">
            <a:off x="11306805" y="5373836"/>
            <a:ext cx="1063258" cy="35271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3"/>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CA"/>
              <a:t>‹N°›</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re seul">
  <p:cSld name="Titre seul">
    <p:spTree>
      <p:nvGrpSpPr>
        <p:cNvPr id="1" name="Shape 109"/>
        <p:cNvGrpSpPr/>
        <p:nvPr/>
      </p:nvGrpSpPr>
      <p:grpSpPr>
        <a:xfrm>
          <a:off x="0" y="0"/>
          <a:ext cx="0" cy="0"/>
          <a:chOff x="0" y="0"/>
          <a:chExt cx="0" cy="0"/>
        </a:xfrm>
      </p:grpSpPr>
      <p:sp>
        <p:nvSpPr>
          <p:cNvPr id="110" name="Google Shape;110;p14"/>
          <p:cNvSpPr txBox="1">
            <a:spLocks noGrp="1"/>
          </p:cNvSpPr>
          <p:nvPr>
            <p:ph type="title"/>
          </p:nvPr>
        </p:nvSpPr>
        <p:spPr>
          <a:xfrm>
            <a:off x="685800" y="754912"/>
            <a:ext cx="10744200" cy="86868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14"/>
          <p:cNvSpPr txBox="1">
            <a:spLocks noGrp="1"/>
          </p:cNvSpPr>
          <p:nvPr>
            <p:ph type="ftr" idx="11"/>
          </p:nvPr>
        </p:nvSpPr>
        <p:spPr>
          <a:xfrm rot="-5400000">
            <a:off x="11306805" y="5373836"/>
            <a:ext cx="1063258" cy="35271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4"/>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CA"/>
              <a:t>‹N°›</a:t>
            </a:fld>
            <a:endParaRPr/>
          </a:p>
        </p:txBody>
      </p:sp>
      <p:sp>
        <p:nvSpPr>
          <p:cNvPr id="113" name="Google Shape;113;p14"/>
          <p:cNvSpPr txBox="1">
            <a:spLocks noGrp="1"/>
          </p:cNvSpPr>
          <p:nvPr>
            <p:ph type="body" idx="1"/>
          </p:nvPr>
        </p:nvSpPr>
        <p:spPr>
          <a:xfrm>
            <a:off x="685800" y="283464"/>
            <a:ext cx="10744200" cy="404813"/>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200"/>
              </a:spcBef>
              <a:spcAft>
                <a:spcPts val="0"/>
              </a:spcAft>
              <a:buClr>
                <a:schemeClr val="dk1"/>
              </a:buClr>
              <a:buSzPts val="1600"/>
              <a:buNone/>
              <a:defRPr sz="1600" b="0" cap="none">
                <a:solidFill>
                  <a:schemeClr val="dk1"/>
                </a:solidFill>
              </a:defRPr>
            </a:lvl1pPr>
            <a:lvl2pPr marL="914400" lvl="1" indent="-228600" algn="l">
              <a:lnSpc>
                <a:spcPct val="90000"/>
              </a:lnSpc>
              <a:spcBef>
                <a:spcPts val="600"/>
              </a:spcBef>
              <a:spcAft>
                <a:spcPts val="0"/>
              </a:spcAft>
              <a:buClr>
                <a:schemeClr val="dk1"/>
              </a:buClr>
              <a:buSzPts val="1800"/>
              <a:buNone/>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228600" algn="l">
              <a:lnSpc>
                <a:spcPct val="90000"/>
              </a:lnSpc>
              <a:spcBef>
                <a:spcPts val="10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_forme vert">
  <p:cSld name="Section_forme vert">
    <p:spTree>
      <p:nvGrpSpPr>
        <p:cNvPr id="1" name="Shape 114"/>
        <p:cNvGrpSpPr/>
        <p:nvPr/>
      </p:nvGrpSpPr>
      <p:grpSpPr>
        <a:xfrm>
          <a:off x="0" y="0"/>
          <a:ext cx="0" cy="0"/>
          <a:chOff x="0" y="0"/>
          <a:chExt cx="0" cy="0"/>
        </a:xfrm>
      </p:grpSpPr>
      <p:pic>
        <p:nvPicPr>
          <p:cNvPr id="115" name="Google Shape;115;p15"/>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16" name="Google Shape;116;p15"/>
          <p:cNvPicPr preferRelativeResize="0"/>
          <p:nvPr/>
        </p:nvPicPr>
        <p:blipFill rotWithShape="1">
          <a:blip r:embed="rId3">
            <a:alphaModFix/>
          </a:blip>
          <a:srcRect l="-6816"/>
          <a:stretch/>
        </p:blipFill>
        <p:spPr>
          <a:xfrm>
            <a:off x="10983433" y="5977579"/>
            <a:ext cx="1208567" cy="880422"/>
          </a:xfrm>
          <a:prstGeom prst="rect">
            <a:avLst/>
          </a:prstGeom>
          <a:noFill/>
          <a:ln>
            <a:noFill/>
          </a:ln>
        </p:spPr>
      </p:pic>
      <p:sp>
        <p:nvSpPr>
          <p:cNvPr id="117" name="Google Shape;117;p15"/>
          <p:cNvSpPr txBox="1">
            <a:spLocks noGrp="1"/>
          </p:cNvSpPr>
          <p:nvPr>
            <p:ph type="title"/>
          </p:nvPr>
        </p:nvSpPr>
        <p:spPr>
          <a:xfrm>
            <a:off x="4343400" y="2169044"/>
            <a:ext cx="7105059" cy="2159515"/>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4800"/>
              <a:buFont typeface="Arial"/>
              <a:buNone/>
              <a:defRPr sz="4800" b="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15"/>
          <p:cNvSpPr txBox="1">
            <a:spLocks noGrp="1"/>
          </p:cNvSpPr>
          <p:nvPr>
            <p:ph type="body" idx="1"/>
          </p:nvPr>
        </p:nvSpPr>
        <p:spPr>
          <a:xfrm>
            <a:off x="4343400" y="4855274"/>
            <a:ext cx="7105059" cy="150018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lt1"/>
              </a:buClr>
              <a:buSzPts val="1600"/>
              <a:buNone/>
              <a:defRPr sz="1600">
                <a:solidFill>
                  <a:schemeClr val="lt1"/>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400"/>
              </a:spcBef>
              <a:spcAft>
                <a:spcPts val="0"/>
              </a:spcAft>
              <a:buClr>
                <a:srgbClr val="888888"/>
              </a:buClr>
              <a:buSzPts val="1800"/>
              <a:buNone/>
              <a:defRPr sz="1800">
                <a:solidFill>
                  <a:srgbClr val="888888"/>
                </a:solidFill>
              </a:defRPr>
            </a:lvl3pPr>
            <a:lvl4pPr marL="1828800" lvl="3" indent="-228600" algn="l">
              <a:lnSpc>
                <a:spcPct val="90000"/>
              </a:lnSpc>
              <a:spcBef>
                <a:spcPts val="400"/>
              </a:spcBef>
              <a:spcAft>
                <a:spcPts val="0"/>
              </a:spcAft>
              <a:buClr>
                <a:srgbClr val="888888"/>
              </a:buClr>
              <a:buSzPts val="1600"/>
              <a:buNone/>
              <a:defRPr sz="1600">
                <a:solidFill>
                  <a:srgbClr val="888888"/>
                </a:solidFill>
              </a:defRPr>
            </a:lvl4pPr>
            <a:lvl5pPr marL="2286000" lvl="4" indent="-228600" algn="l">
              <a:lnSpc>
                <a:spcPct val="90000"/>
              </a:lnSpc>
              <a:spcBef>
                <a:spcPts val="10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9" name="Google Shape;119;p15"/>
          <p:cNvSpPr txBox="1">
            <a:spLocks noGrp="1"/>
          </p:cNvSpPr>
          <p:nvPr>
            <p:ph type="ftr" idx="11"/>
          </p:nvPr>
        </p:nvSpPr>
        <p:spPr>
          <a:xfrm rot="-5400000">
            <a:off x="11306805" y="5373836"/>
            <a:ext cx="1063258" cy="35271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5"/>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CA"/>
              <a:t>‹N°›</a:t>
            </a:fld>
            <a:endParaRPr/>
          </a:p>
        </p:txBody>
      </p:sp>
      <p:sp>
        <p:nvSpPr>
          <p:cNvPr id="121" name="Google Shape;121;p15"/>
          <p:cNvSpPr txBox="1">
            <a:spLocks noGrp="1"/>
          </p:cNvSpPr>
          <p:nvPr>
            <p:ph type="body" idx="2"/>
          </p:nvPr>
        </p:nvSpPr>
        <p:spPr>
          <a:xfrm>
            <a:off x="4343400" y="818927"/>
            <a:ext cx="2041451" cy="1498600"/>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200"/>
              </a:spcBef>
              <a:spcAft>
                <a:spcPts val="0"/>
              </a:spcAft>
              <a:buClr>
                <a:schemeClr val="accent3"/>
              </a:buClr>
              <a:buSzPts val="12000"/>
              <a:buNone/>
              <a:defRPr sz="12000" b="0">
                <a:solidFill>
                  <a:schemeClr val="accent3"/>
                </a:solidFill>
              </a:defRPr>
            </a:lvl1pPr>
            <a:lvl2pPr marL="914400" lvl="1" indent="-228600" algn="l">
              <a:lnSpc>
                <a:spcPct val="90000"/>
              </a:lnSpc>
              <a:spcBef>
                <a:spcPts val="600"/>
              </a:spcBef>
              <a:spcAft>
                <a:spcPts val="0"/>
              </a:spcAft>
              <a:buClr>
                <a:schemeClr val="dk1"/>
              </a:buClr>
              <a:buSzPts val="1800"/>
              <a:buNone/>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228600" algn="l">
              <a:lnSpc>
                <a:spcPct val="90000"/>
              </a:lnSpc>
              <a:spcBef>
                <a:spcPts val="10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109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_forme bleu">
  <p:cSld name="Section_forme bleu">
    <p:spTree>
      <p:nvGrpSpPr>
        <p:cNvPr id="1" name="Shape 122"/>
        <p:cNvGrpSpPr/>
        <p:nvPr/>
      </p:nvGrpSpPr>
      <p:grpSpPr>
        <a:xfrm>
          <a:off x="0" y="0"/>
          <a:ext cx="0" cy="0"/>
          <a:chOff x="0" y="0"/>
          <a:chExt cx="0" cy="0"/>
        </a:xfrm>
      </p:grpSpPr>
      <p:pic>
        <p:nvPicPr>
          <p:cNvPr id="123" name="Google Shape;123;p16"/>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24" name="Google Shape;124;p16"/>
          <p:cNvPicPr preferRelativeResize="0"/>
          <p:nvPr/>
        </p:nvPicPr>
        <p:blipFill rotWithShape="1">
          <a:blip r:embed="rId3">
            <a:alphaModFix/>
          </a:blip>
          <a:srcRect l="-6816"/>
          <a:stretch/>
        </p:blipFill>
        <p:spPr>
          <a:xfrm>
            <a:off x="10983433" y="5977579"/>
            <a:ext cx="1208567" cy="880422"/>
          </a:xfrm>
          <a:prstGeom prst="rect">
            <a:avLst/>
          </a:prstGeom>
          <a:noFill/>
          <a:ln>
            <a:noFill/>
          </a:ln>
        </p:spPr>
      </p:pic>
      <p:sp>
        <p:nvSpPr>
          <p:cNvPr id="125" name="Google Shape;125;p16"/>
          <p:cNvSpPr txBox="1">
            <a:spLocks noGrp="1"/>
          </p:cNvSpPr>
          <p:nvPr>
            <p:ph type="title"/>
          </p:nvPr>
        </p:nvSpPr>
        <p:spPr>
          <a:xfrm>
            <a:off x="4343400" y="2169044"/>
            <a:ext cx="7105059" cy="2159515"/>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4800"/>
              <a:buFont typeface="Arial"/>
              <a:buNone/>
              <a:defRPr sz="4800" b="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6"/>
          <p:cNvSpPr txBox="1">
            <a:spLocks noGrp="1"/>
          </p:cNvSpPr>
          <p:nvPr>
            <p:ph type="body" idx="1"/>
          </p:nvPr>
        </p:nvSpPr>
        <p:spPr>
          <a:xfrm>
            <a:off x="4343400" y="4855274"/>
            <a:ext cx="7105059" cy="150018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lt1"/>
              </a:buClr>
              <a:buSzPts val="1600"/>
              <a:buNone/>
              <a:defRPr sz="1600">
                <a:solidFill>
                  <a:schemeClr val="lt1"/>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400"/>
              </a:spcBef>
              <a:spcAft>
                <a:spcPts val="0"/>
              </a:spcAft>
              <a:buClr>
                <a:srgbClr val="888888"/>
              </a:buClr>
              <a:buSzPts val="1800"/>
              <a:buNone/>
              <a:defRPr sz="1800">
                <a:solidFill>
                  <a:srgbClr val="888888"/>
                </a:solidFill>
              </a:defRPr>
            </a:lvl3pPr>
            <a:lvl4pPr marL="1828800" lvl="3" indent="-228600" algn="l">
              <a:lnSpc>
                <a:spcPct val="90000"/>
              </a:lnSpc>
              <a:spcBef>
                <a:spcPts val="400"/>
              </a:spcBef>
              <a:spcAft>
                <a:spcPts val="0"/>
              </a:spcAft>
              <a:buClr>
                <a:srgbClr val="888888"/>
              </a:buClr>
              <a:buSzPts val="1600"/>
              <a:buNone/>
              <a:defRPr sz="1600">
                <a:solidFill>
                  <a:srgbClr val="888888"/>
                </a:solidFill>
              </a:defRPr>
            </a:lvl4pPr>
            <a:lvl5pPr marL="2286000" lvl="4" indent="-228600" algn="l">
              <a:lnSpc>
                <a:spcPct val="90000"/>
              </a:lnSpc>
              <a:spcBef>
                <a:spcPts val="10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7" name="Google Shape;127;p16"/>
          <p:cNvSpPr txBox="1">
            <a:spLocks noGrp="1"/>
          </p:cNvSpPr>
          <p:nvPr>
            <p:ph type="ftr" idx="11"/>
          </p:nvPr>
        </p:nvSpPr>
        <p:spPr>
          <a:xfrm rot="-5400000">
            <a:off x="11306805" y="5373836"/>
            <a:ext cx="1063258" cy="35271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6"/>
          <p:cNvSpPr txBox="1">
            <a:spLocks noGrp="1"/>
          </p:cNvSpPr>
          <p:nvPr>
            <p:ph type="body" idx="2"/>
          </p:nvPr>
        </p:nvSpPr>
        <p:spPr>
          <a:xfrm>
            <a:off x="4343400" y="818927"/>
            <a:ext cx="2041451" cy="1498600"/>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200"/>
              </a:spcBef>
              <a:spcAft>
                <a:spcPts val="0"/>
              </a:spcAft>
              <a:buClr>
                <a:schemeClr val="accent2"/>
              </a:buClr>
              <a:buSzPts val="12000"/>
              <a:buNone/>
              <a:defRPr sz="12000" b="0">
                <a:solidFill>
                  <a:schemeClr val="accent2"/>
                </a:solidFill>
              </a:defRPr>
            </a:lvl1pPr>
            <a:lvl2pPr marL="914400" lvl="1" indent="-228600" algn="l">
              <a:lnSpc>
                <a:spcPct val="90000"/>
              </a:lnSpc>
              <a:spcBef>
                <a:spcPts val="600"/>
              </a:spcBef>
              <a:spcAft>
                <a:spcPts val="0"/>
              </a:spcAft>
              <a:buClr>
                <a:schemeClr val="dk1"/>
              </a:buClr>
              <a:buSzPts val="1800"/>
              <a:buNone/>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228600" algn="l">
              <a:lnSpc>
                <a:spcPct val="90000"/>
              </a:lnSpc>
              <a:spcBef>
                <a:spcPts val="10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16"/>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lvl1pPr marL="0" lvl="0" indent="0" algn="ctr">
              <a:spcBef>
                <a:spcPts val="0"/>
              </a:spcBef>
              <a:buNone/>
              <a:defRPr sz="1300" b="1">
                <a:solidFill>
                  <a:schemeClr val="lt1"/>
                </a:solidFill>
                <a:latin typeface="Arial"/>
                <a:ea typeface="Arial"/>
                <a:cs typeface="Arial"/>
                <a:sym typeface="Arial"/>
              </a:defRPr>
            </a:lvl1pPr>
            <a:lvl2pPr marL="0" lvl="1" indent="0" algn="ctr">
              <a:spcBef>
                <a:spcPts val="0"/>
              </a:spcBef>
              <a:buNone/>
              <a:defRPr sz="1300" b="1">
                <a:solidFill>
                  <a:schemeClr val="lt1"/>
                </a:solidFill>
                <a:latin typeface="Arial"/>
                <a:ea typeface="Arial"/>
                <a:cs typeface="Arial"/>
                <a:sym typeface="Arial"/>
              </a:defRPr>
            </a:lvl2pPr>
            <a:lvl3pPr marL="0" lvl="2" indent="0" algn="ctr">
              <a:spcBef>
                <a:spcPts val="0"/>
              </a:spcBef>
              <a:buNone/>
              <a:defRPr sz="1300" b="1">
                <a:solidFill>
                  <a:schemeClr val="lt1"/>
                </a:solidFill>
                <a:latin typeface="Arial"/>
                <a:ea typeface="Arial"/>
                <a:cs typeface="Arial"/>
                <a:sym typeface="Arial"/>
              </a:defRPr>
            </a:lvl3pPr>
            <a:lvl4pPr marL="0" lvl="3" indent="0" algn="ctr">
              <a:spcBef>
                <a:spcPts val="0"/>
              </a:spcBef>
              <a:buNone/>
              <a:defRPr sz="1300" b="1">
                <a:solidFill>
                  <a:schemeClr val="lt1"/>
                </a:solidFill>
                <a:latin typeface="Arial"/>
                <a:ea typeface="Arial"/>
                <a:cs typeface="Arial"/>
                <a:sym typeface="Arial"/>
              </a:defRPr>
            </a:lvl4pPr>
            <a:lvl5pPr marL="0" lvl="4" indent="0" algn="ctr">
              <a:spcBef>
                <a:spcPts val="0"/>
              </a:spcBef>
              <a:buNone/>
              <a:defRPr sz="1300" b="1">
                <a:solidFill>
                  <a:schemeClr val="lt1"/>
                </a:solidFill>
                <a:latin typeface="Arial"/>
                <a:ea typeface="Arial"/>
                <a:cs typeface="Arial"/>
                <a:sym typeface="Arial"/>
              </a:defRPr>
            </a:lvl5pPr>
            <a:lvl6pPr marL="0" lvl="5" indent="0" algn="ctr">
              <a:spcBef>
                <a:spcPts val="0"/>
              </a:spcBef>
              <a:buNone/>
              <a:defRPr sz="1300" b="1">
                <a:solidFill>
                  <a:schemeClr val="lt1"/>
                </a:solidFill>
                <a:latin typeface="Arial"/>
                <a:ea typeface="Arial"/>
                <a:cs typeface="Arial"/>
                <a:sym typeface="Arial"/>
              </a:defRPr>
            </a:lvl6pPr>
            <a:lvl7pPr marL="0" lvl="6" indent="0" algn="ctr">
              <a:spcBef>
                <a:spcPts val="0"/>
              </a:spcBef>
              <a:buNone/>
              <a:defRPr sz="1300" b="1">
                <a:solidFill>
                  <a:schemeClr val="lt1"/>
                </a:solidFill>
                <a:latin typeface="Arial"/>
                <a:ea typeface="Arial"/>
                <a:cs typeface="Arial"/>
                <a:sym typeface="Arial"/>
              </a:defRPr>
            </a:lvl7pPr>
            <a:lvl8pPr marL="0" lvl="7" indent="0" algn="ctr">
              <a:spcBef>
                <a:spcPts val="0"/>
              </a:spcBef>
              <a:buNone/>
              <a:defRPr sz="1300" b="1">
                <a:solidFill>
                  <a:schemeClr val="lt1"/>
                </a:solidFill>
                <a:latin typeface="Arial"/>
                <a:ea typeface="Arial"/>
                <a:cs typeface="Arial"/>
                <a:sym typeface="Arial"/>
              </a:defRPr>
            </a:lvl8pPr>
            <a:lvl9pPr marL="0" lvl="8" indent="0" algn="ctr">
              <a:spcBef>
                <a:spcPts val="0"/>
              </a:spcBef>
              <a:buNone/>
              <a:defRPr sz="1300" b="1">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CA"/>
              <a:t>‹N°›</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109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_forme bleujaune">
  <p:cSld name="Section_forme bleujaune">
    <p:spTree>
      <p:nvGrpSpPr>
        <p:cNvPr id="1" name="Shape 130"/>
        <p:cNvGrpSpPr/>
        <p:nvPr/>
      </p:nvGrpSpPr>
      <p:grpSpPr>
        <a:xfrm>
          <a:off x="0" y="0"/>
          <a:ext cx="0" cy="0"/>
          <a:chOff x="0" y="0"/>
          <a:chExt cx="0" cy="0"/>
        </a:xfrm>
      </p:grpSpPr>
      <p:pic>
        <p:nvPicPr>
          <p:cNvPr id="131" name="Google Shape;131;p1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32" name="Google Shape;132;p17"/>
          <p:cNvPicPr preferRelativeResize="0"/>
          <p:nvPr/>
        </p:nvPicPr>
        <p:blipFill rotWithShape="1">
          <a:blip r:embed="rId3">
            <a:alphaModFix/>
          </a:blip>
          <a:srcRect l="-6816"/>
          <a:stretch/>
        </p:blipFill>
        <p:spPr>
          <a:xfrm>
            <a:off x="10983433" y="5977579"/>
            <a:ext cx="1208567" cy="880422"/>
          </a:xfrm>
          <a:prstGeom prst="rect">
            <a:avLst/>
          </a:prstGeom>
          <a:noFill/>
          <a:ln>
            <a:noFill/>
          </a:ln>
        </p:spPr>
      </p:pic>
      <p:sp>
        <p:nvSpPr>
          <p:cNvPr id="133" name="Google Shape;133;p17"/>
          <p:cNvSpPr txBox="1">
            <a:spLocks noGrp="1"/>
          </p:cNvSpPr>
          <p:nvPr>
            <p:ph type="title"/>
          </p:nvPr>
        </p:nvSpPr>
        <p:spPr>
          <a:xfrm>
            <a:off x="4343400" y="2169044"/>
            <a:ext cx="7105059" cy="2159515"/>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4800"/>
              <a:buFont typeface="Arial"/>
              <a:buNone/>
              <a:defRPr sz="4800" b="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17"/>
          <p:cNvSpPr txBox="1">
            <a:spLocks noGrp="1"/>
          </p:cNvSpPr>
          <p:nvPr>
            <p:ph type="body" idx="1"/>
          </p:nvPr>
        </p:nvSpPr>
        <p:spPr>
          <a:xfrm>
            <a:off x="4343400" y="4855274"/>
            <a:ext cx="7105059" cy="150018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lt1"/>
              </a:buClr>
              <a:buSzPts val="1600"/>
              <a:buNone/>
              <a:defRPr sz="1600">
                <a:solidFill>
                  <a:schemeClr val="lt1"/>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400"/>
              </a:spcBef>
              <a:spcAft>
                <a:spcPts val="0"/>
              </a:spcAft>
              <a:buClr>
                <a:srgbClr val="888888"/>
              </a:buClr>
              <a:buSzPts val="1800"/>
              <a:buNone/>
              <a:defRPr sz="1800">
                <a:solidFill>
                  <a:srgbClr val="888888"/>
                </a:solidFill>
              </a:defRPr>
            </a:lvl3pPr>
            <a:lvl4pPr marL="1828800" lvl="3" indent="-228600" algn="l">
              <a:lnSpc>
                <a:spcPct val="90000"/>
              </a:lnSpc>
              <a:spcBef>
                <a:spcPts val="400"/>
              </a:spcBef>
              <a:spcAft>
                <a:spcPts val="0"/>
              </a:spcAft>
              <a:buClr>
                <a:srgbClr val="888888"/>
              </a:buClr>
              <a:buSzPts val="1600"/>
              <a:buNone/>
              <a:defRPr sz="1600">
                <a:solidFill>
                  <a:srgbClr val="888888"/>
                </a:solidFill>
              </a:defRPr>
            </a:lvl4pPr>
            <a:lvl5pPr marL="2286000" lvl="4" indent="-228600" algn="l">
              <a:lnSpc>
                <a:spcPct val="90000"/>
              </a:lnSpc>
              <a:spcBef>
                <a:spcPts val="10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35" name="Google Shape;135;p17"/>
          <p:cNvSpPr txBox="1">
            <a:spLocks noGrp="1"/>
          </p:cNvSpPr>
          <p:nvPr>
            <p:ph type="ftr" idx="11"/>
          </p:nvPr>
        </p:nvSpPr>
        <p:spPr>
          <a:xfrm rot="-5400000">
            <a:off x="11306805" y="5373836"/>
            <a:ext cx="1063258" cy="35271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7"/>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CA"/>
              <a:t>‹N°›</a:t>
            </a:fld>
            <a:endParaRPr/>
          </a:p>
        </p:txBody>
      </p:sp>
      <p:sp>
        <p:nvSpPr>
          <p:cNvPr id="137" name="Google Shape;137;p17"/>
          <p:cNvSpPr txBox="1">
            <a:spLocks noGrp="1"/>
          </p:cNvSpPr>
          <p:nvPr>
            <p:ph type="body" idx="2"/>
          </p:nvPr>
        </p:nvSpPr>
        <p:spPr>
          <a:xfrm>
            <a:off x="4343400" y="818927"/>
            <a:ext cx="2041451" cy="1498600"/>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200"/>
              </a:spcBef>
              <a:spcAft>
                <a:spcPts val="0"/>
              </a:spcAft>
              <a:buClr>
                <a:srgbClr val="C98D02"/>
              </a:buClr>
              <a:buSzPts val="12000"/>
              <a:buNone/>
              <a:defRPr sz="12000" b="0">
                <a:solidFill>
                  <a:srgbClr val="C98D02"/>
                </a:solidFill>
              </a:defRPr>
            </a:lvl1pPr>
            <a:lvl2pPr marL="914400" lvl="1" indent="-228600" algn="l">
              <a:lnSpc>
                <a:spcPct val="90000"/>
              </a:lnSpc>
              <a:spcBef>
                <a:spcPts val="600"/>
              </a:spcBef>
              <a:spcAft>
                <a:spcPts val="0"/>
              </a:spcAft>
              <a:buClr>
                <a:schemeClr val="dk1"/>
              </a:buClr>
              <a:buSzPts val="1800"/>
              <a:buNone/>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228600" algn="l">
              <a:lnSpc>
                <a:spcPct val="90000"/>
              </a:lnSpc>
              <a:spcBef>
                <a:spcPts val="10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109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_forme orange">
  <p:cSld name="Section_forme orange">
    <p:spTree>
      <p:nvGrpSpPr>
        <p:cNvPr id="1" name="Shape 138"/>
        <p:cNvGrpSpPr/>
        <p:nvPr/>
      </p:nvGrpSpPr>
      <p:grpSpPr>
        <a:xfrm>
          <a:off x="0" y="0"/>
          <a:ext cx="0" cy="0"/>
          <a:chOff x="0" y="0"/>
          <a:chExt cx="0" cy="0"/>
        </a:xfrm>
      </p:grpSpPr>
      <p:pic>
        <p:nvPicPr>
          <p:cNvPr id="139" name="Google Shape;139;p18"/>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40" name="Google Shape;140;p18"/>
          <p:cNvPicPr preferRelativeResize="0"/>
          <p:nvPr/>
        </p:nvPicPr>
        <p:blipFill rotWithShape="1">
          <a:blip r:embed="rId3">
            <a:alphaModFix/>
          </a:blip>
          <a:srcRect l="-6816"/>
          <a:stretch/>
        </p:blipFill>
        <p:spPr>
          <a:xfrm>
            <a:off x="10983433" y="5977579"/>
            <a:ext cx="1208567" cy="880422"/>
          </a:xfrm>
          <a:prstGeom prst="rect">
            <a:avLst/>
          </a:prstGeom>
          <a:noFill/>
          <a:ln>
            <a:noFill/>
          </a:ln>
        </p:spPr>
      </p:pic>
      <p:sp>
        <p:nvSpPr>
          <p:cNvPr id="141" name="Google Shape;141;p18"/>
          <p:cNvSpPr txBox="1">
            <a:spLocks noGrp="1"/>
          </p:cNvSpPr>
          <p:nvPr>
            <p:ph type="title"/>
          </p:nvPr>
        </p:nvSpPr>
        <p:spPr>
          <a:xfrm>
            <a:off x="4343400" y="2169044"/>
            <a:ext cx="7105059" cy="2159515"/>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4800"/>
              <a:buFont typeface="Arial"/>
              <a:buNone/>
              <a:defRPr sz="4800" b="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18"/>
          <p:cNvSpPr txBox="1">
            <a:spLocks noGrp="1"/>
          </p:cNvSpPr>
          <p:nvPr>
            <p:ph type="body" idx="1"/>
          </p:nvPr>
        </p:nvSpPr>
        <p:spPr>
          <a:xfrm>
            <a:off x="4343400" y="4855274"/>
            <a:ext cx="7105059" cy="150018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lt1"/>
              </a:buClr>
              <a:buSzPts val="1600"/>
              <a:buNone/>
              <a:defRPr sz="1600">
                <a:solidFill>
                  <a:schemeClr val="lt1"/>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400"/>
              </a:spcBef>
              <a:spcAft>
                <a:spcPts val="0"/>
              </a:spcAft>
              <a:buClr>
                <a:srgbClr val="888888"/>
              </a:buClr>
              <a:buSzPts val="1800"/>
              <a:buNone/>
              <a:defRPr sz="1800">
                <a:solidFill>
                  <a:srgbClr val="888888"/>
                </a:solidFill>
              </a:defRPr>
            </a:lvl3pPr>
            <a:lvl4pPr marL="1828800" lvl="3" indent="-228600" algn="l">
              <a:lnSpc>
                <a:spcPct val="90000"/>
              </a:lnSpc>
              <a:spcBef>
                <a:spcPts val="400"/>
              </a:spcBef>
              <a:spcAft>
                <a:spcPts val="0"/>
              </a:spcAft>
              <a:buClr>
                <a:srgbClr val="888888"/>
              </a:buClr>
              <a:buSzPts val="1600"/>
              <a:buNone/>
              <a:defRPr sz="1600">
                <a:solidFill>
                  <a:srgbClr val="888888"/>
                </a:solidFill>
              </a:defRPr>
            </a:lvl4pPr>
            <a:lvl5pPr marL="2286000" lvl="4" indent="-228600" algn="l">
              <a:lnSpc>
                <a:spcPct val="90000"/>
              </a:lnSpc>
              <a:spcBef>
                <a:spcPts val="10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43" name="Google Shape;143;p18"/>
          <p:cNvSpPr txBox="1">
            <a:spLocks noGrp="1"/>
          </p:cNvSpPr>
          <p:nvPr>
            <p:ph type="ftr" idx="11"/>
          </p:nvPr>
        </p:nvSpPr>
        <p:spPr>
          <a:xfrm rot="-5400000">
            <a:off x="11306805" y="5373836"/>
            <a:ext cx="1063258" cy="35271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18"/>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CA"/>
              <a:t>‹N°›</a:t>
            </a:fld>
            <a:endParaRPr/>
          </a:p>
        </p:txBody>
      </p:sp>
      <p:sp>
        <p:nvSpPr>
          <p:cNvPr id="145" name="Google Shape;145;p18"/>
          <p:cNvSpPr txBox="1">
            <a:spLocks noGrp="1"/>
          </p:cNvSpPr>
          <p:nvPr>
            <p:ph type="body" idx="2"/>
          </p:nvPr>
        </p:nvSpPr>
        <p:spPr>
          <a:xfrm>
            <a:off x="4343400" y="818927"/>
            <a:ext cx="2041451" cy="1498600"/>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200"/>
              </a:spcBef>
              <a:spcAft>
                <a:spcPts val="0"/>
              </a:spcAft>
              <a:buClr>
                <a:schemeClr val="accent5"/>
              </a:buClr>
              <a:buSzPts val="12000"/>
              <a:buNone/>
              <a:defRPr sz="12000" b="0">
                <a:solidFill>
                  <a:schemeClr val="accent5"/>
                </a:solidFill>
              </a:defRPr>
            </a:lvl1pPr>
            <a:lvl2pPr marL="914400" lvl="1" indent="-228600" algn="l">
              <a:lnSpc>
                <a:spcPct val="90000"/>
              </a:lnSpc>
              <a:spcBef>
                <a:spcPts val="600"/>
              </a:spcBef>
              <a:spcAft>
                <a:spcPts val="0"/>
              </a:spcAft>
              <a:buClr>
                <a:schemeClr val="dk1"/>
              </a:buClr>
              <a:buSzPts val="1800"/>
              <a:buNone/>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228600" algn="l">
              <a:lnSpc>
                <a:spcPct val="90000"/>
              </a:lnSpc>
              <a:spcBef>
                <a:spcPts val="10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109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_rouge">
  <p:cSld name="Section_rouge">
    <p:spTree>
      <p:nvGrpSpPr>
        <p:cNvPr id="1" name="Shape 146"/>
        <p:cNvGrpSpPr/>
        <p:nvPr/>
      </p:nvGrpSpPr>
      <p:grpSpPr>
        <a:xfrm>
          <a:off x="0" y="0"/>
          <a:ext cx="0" cy="0"/>
          <a:chOff x="0" y="0"/>
          <a:chExt cx="0" cy="0"/>
        </a:xfrm>
      </p:grpSpPr>
      <p:pic>
        <p:nvPicPr>
          <p:cNvPr id="147" name="Google Shape;147;p1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48" name="Google Shape;148;p19"/>
          <p:cNvPicPr preferRelativeResize="0"/>
          <p:nvPr/>
        </p:nvPicPr>
        <p:blipFill rotWithShape="1">
          <a:blip r:embed="rId3">
            <a:alphaModFix/>
          </a:blip>
          <a:srcRect l="-6816"/>
          <a:stretch/>
        </p:blipFill>
        <p:spPr>
          <a:xfrm>
            <a:off x="10983433" y="5977579"/>
            <a:ext cx="1208567" cy="880422"/>
          </a:xfrm>
          <a:prstGeom prst="rect">
            <a:avLst/>
          </a:prstGeom>
          <a:noFill/>
          <a:ln>
            <a:noFill/>
          </a:ln>
        </p:spPr>
      </p:pic>
      <p:sp>
        <p:nvSpPr>
          <p:cNvPr id="149" name="Google Shape;149;p19"/>
          <p:cNvSpPr txBox="1">
            <a:spLocks noGrp="1"/>
          </p:cNvSpPr>
          <p:nvPr>
            <p:ph type="title"/>
          </p:nvPr>
        </p:nvSpPr>
        <p:spPr>
          <a:xfrm>
            <a:off x="4572000" y="1721970"/>
            <a:ext cx="6858000" cy="22860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4800"/>
              <a:buFont typeface="Arial"/>
              <a:buNone/>
              <a:defRPr sz="4800" b="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19"/>
          <p:cNvSpPr txBox="1">
            <a:spLocks noGrp="1"/>
          </p:cNvSpPr>
          <p:nvPr>
            <p:ph type="body" idx="1"/>
          </p:nvPr>
        </p:nvSpPr>
        <p:spPr>
          <a:xfrm>
            <a:off x="4572000" y="4047202"/>
            <a:ext cx="6858000" cy="150018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lt1"/>
              </a:buClr>
              <a:buSzPts val="1600"/>
              <a:buNone/>
              <a:defRPr sz="1600">
                <a:solidFill>
                  <a:schemeClr val="lt1"/>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400"/>
              </a:spcBef>
              <a:spcAft>
                <a:spcPts val="0"/>
              </a:spcAft>
              <a:buClr>
                <a:srgbClr val="888888"/>
              </a:buClr>
              <a:buSzPts val="1800"/>
              <a:buNone/>
              <a:defRPr sz="1800">
                <a:solidFill>
                  <a:srgbClr val="888888"/>
                </a:solidFill>
              </a:defRPr>
            </a:lvl3pPr>
            <a:lvl4pPr marL="1828800" lvl="3" indent="-228600" algn="l">
              <a:lnSpc>
                <a:spcPct val="90000"/>
              </a:lnSpc>
              <a:spcBef>
                <a:spcPts val="400"/>
              </a:spcBef>
              <a:spcAft>
                <a:spcPts val="0"/>
              </a:spcAft>
              <a:buClr>
                <a:srgbClr val="888888"/>
              </a:buClr>
              <a:buSzPts val="1600"/>
              <a:buNone/>
              <a:defRPr sz="1600">
                <a:solidFill>
                  <a:srgbClr val="888888"/>
                </a:solidFill>
              </a:defRPr>
            </a:lvl4pPr>
            <a:lvl5pPr marL="2286000" lvl="4" indent="-228600" algn="l">
              <a:lnSpc>
                <a:spcPct val="90000"/>
              </a:lnSpc>
              <a:spcBef>
                <a:spcPts val="10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51" name="Google Shape;151;p19"/>
          <p:cNvSpPr txBox="1">
            <a:spLocks noGrp="1"/>
          </p:cNvSpPr>
          <p:nvPr>
            <p:ph type="ftr" idx="11"/>
          </p:nvPr>
        </p:nvSpPr>
        <p:spPr>
          <a:xfrm rot="-5400000">
            <a:off x="11306805" y="5373836"/>
            <a:ext cx="1063258" cy="35271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19"/>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CA"/>
              <a:t>‹N°›</a:t>
            </a:fld>
            <a:endParaRPr/>
          </a:p>
        </p:txBody>
      </p:sp>
      <p:sp>
        <p:nvSpPr>
          <p:cNvPr id="153" name="Google Shape;153;p19"/>
          <p:cNvSpPr txBox="1">
            <a:spLocks noGrp="1"/>
          </p:cNvSpPr>
          <p:nvPr>
            <p:ph type="body" idx="2"/>
          </p:nvPr>
        </p:nvSpPr>
        <p:spPr>
          <a:xfrm>
            <a:off x="797442" y="1701431"/>
            <a:ext cx="2041451" cy="1498600"/>
          </a:xfrm>
          <a:prstGeom prst="rect">
            <a:avLst/>
          </a:prstGeom>
          <a:noFill/>
          <a:ln>
            <a:noFill/>
          </a:ln>
        </p:spPr>
        <p:txBody>
          <a:bodyPr spcFirstLastPara="1" wrap="square" lIns="0" tIns="0" rIns="0" bIns="0" anchor="b" anchorCtr="0">
            <a:noAutofit/>
          </a:bodyPr>
          <a:lstStyle>
            <a:lvl1pPr marL="457200" lvl="0" indent="-228600" algn="ctr">
              <a:lnSpc>
                <a:spcPct val="90000"/>
              </a:lnSpc>
              <a:spcBef>
                <a:spcPts val="1200"/>
              </a:spcBef>
              <a:spcAft>
                <a:spcPts val="0"/>
              </a:spcAft>
              <a:buClr>
                <a:schemeClr val="lt1"/>
              </a:buClr>
              <a:buSzPts val="12000"/>
              <a:buNone/>
              <a:defRPr sz="12000" b="0">
                <a:solidFill>
                  <a:schemeClr val="lt1"/>
                </a:solidFill>
              </a:defRPr>
            </a:lvl1pPr>
            <a:lvl2pPr marL="914400" lvl="1" indent="-228600" algn="l">
              <a:lnSpc>
                <a:spcPct val="90000"/>
              </a:lnSpc>
              <a:spcBef>
                <a:spcPts val="600"/>
              </a:spcBef>
              <a:spcAft>
                <a:spcPts val="0"/>
              </a:spcAft>
              <a:buClr>
                <a:schemeClr val="dk1"/>
              </a:buClr>
              <a:buSzPts val="1800"/>
              <a:buNone/>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228600" algn="l">
              <a:lnSpc>
                <a:spcPct val="90000"/>
              </a:lnSpc>
              <a:spcBef>
                <a:spcPts val="10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4" name="Google Shape;154;p19"/>
          <p:cNvPicPr preferRelativeResize="0"/>
          <p:nvPr/>
        </p:nvPicPr>
        <p:blipFill rotWithShape="1">
          <a:blip r:embed="rId4">
            <a:alphaModFix/>
          </a:blip>
          <a:srcRect/>
          <a:stretch/>
        </p:blipFill>
        <p:spPr>
          <a:xfrm>
            <a:off x="391928" y="3955312"/>
            <a:ext cx="3863147" cy="25837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109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_bleu fonce">
  <p:cSld name="Section_bleu fonce">
    <p:spTree>
      <p:nvGrpSpPr>
        <p:cNvPr id="1" name="Shape 155"/>
        <p:cNvGrpSpPr/>
        <p:nvPr/>
      </p:nvGrpSpPr>
      <p:grpSpPr>
        <a:xfrm>
          <a:off x="0" y="0"/>
          <a:ext cx="0" cy="0"/>
          <a:chOff x="0" y="0"/>
          <a:chExt cx="0" cy="0"/>
        </a:xfrm>
      </p:grpSpPr>
      <p:pic>
        <p:nvPicPr>
          <p:cNvPr id="156" name="Google Shape;156;p20"/>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57" name="Google Shape;157;p20"/>
          <p:cNvPicPr preferRelativeResize="0"/>
          <p:nvPr/>
        </p:nvPicPr>
        <p:blipFill rotWithShape="1">
          <a:blip r:embed="rId3">
            <a:alphaModFix/>
          </a:blip>
          <a:srcRect l="-6816"/>
          <a:stretch/>
        </p:blipFill>
        <p:spPr>
          <a:xfrm>
            <a:off x="10983433" y="5977579"/>
            <a:ext cx="1208567" cy="880422"/>
          </a:xfrm>
          <a:prstGeom prst="rect">
            <a:avLst/>
          </a:prstGeom>
          <a:noFill/>
          <a:ln>
            <a:noFill/>
          </a:ln>
        </p:spPr>
      </p:pic>
      <p:sp>
        <p:nvSpPr>
          <p:cNvPr id="158" name="Google Shape;158;p20"/>
          <p:cNvSpPr txBox="1">
            <a:spLocks noGrp="1"/>
          </p:cNvSpPr>
          <p:nvPr>
            <p:ph type="title"/>
          </p:nvPr>
        </p:nvSpPr>
        <p:spPr>
          <a:xfrm>
            <a:off x="4572000" y="1721970"/>
            <a:ext cx="6858000" cy="22860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4800"/>
              <a:buFont typeface="Arial"/>
              <a:buNone/>
              <a:defRPr sz="4800" b="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20"/>
          <p:cNvSpPr txBox="1">
            <a:spLocks noGrp="1"/>
          </p:cNvSpPr>
          <p:nvPr>
            <p:ph type="body" idx="1"/>
          </p:nvPr>
        </p:nvSpPr>
        <p:spPr>
          <a:xfrm>
            <a:off x="4572000" y="4047202"/>
            <a:ext cx="6858000" cy="150018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lt1"/>
              </a:buClr>
              <a:buSzPts val="1600"/>
              <a:buNone/>
              <a:defRPr sz="1600">
                <a:solidFill>
                  <a:schemeClr val="lt1"/>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400"/>
              </a:spcBef>
              <a:spcAft>
                <a:spcPts val="0"/>
              </a:spcAft>
              <a:buClr>
                <a:srgbClr val="888888"/>
              </a:buClr>
              <a:buSzPts val="1800"/>
              <a:buNone/>
              <a:defRPr sz="1800">
                <a:solidFill>
                  <a:srgbClr val="888888"/>
                </a:solidFill>
              </a:defRPr>
            </a:lvl3pPr>
            <a:lvl4pPr marL="1828800" lvl="3" indent="-228600" algn="l">
              <a:lnSpc>
                <a:spcPct val="90000"/>
              </a:lnSpc>
              <a:spcBef>
                <a:spcPts val="400"/>
              </a:spcBef>
              <a:spcAft>
                <a:spcPts val="0"/>
              </a:spcAft>
              <a:buClr>
                <a:srgbClr val="888888"/>
              </a:buClr>
              <a:buSzPts val="1600"/>
              <a:buNone/>
              <a:defRPr sz="1600">
                <a:solidFill>
                  <a:srgbClr val="888888"/>
                </a:solidFill>
              </a:defRPr>
            </a:lvl4pPr>
            <a:lvl5pPr marL="2286000" lvl="4" indent="-228600" algn="l">
              <a:lnSpc>
                <a:spcPct val="90000"/>
              </a:lnSpc>
              <a:spcBef>
                <a:spcPts val="10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60" name="Google Shape;160;p20"/>
          <p:cNvSpPr txBox="1">
            <a:spLocks noGrp="1"/>
          </p:cNvSpPr>
          <p:nvPr>
            <p:ph type="ftr" idx="11"/>
          </p:nvPr>
        </p:nvSpPr>
        <p:spPr>
          <a:xfrm rot="-5400000">
            <a:off x="11306805" y="5373836"/>
            <a:ext cx="1063258" cy="35271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20"/>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CA"/>
              <a:t>‹N°›</a:t>
            </a:fld>
            <a:endParaRPr/>
          </a:p>
        </p:txBody>
      </p:sp>
      <p:sp>
        <p:nvSpPr>
          <p:cNvPr id="162" name="Google Shape;162;p20"/>
          <p:cNvSpPr txBox="1">
            <a:spLocks noGrp="1"/>
          </p:cNvSpPr>
          <p:nvPr>
            <p:ph type="body" idx="2"/>
          </p:nvPr>
        </p:nvSpPr>
        <p:spPr>
          <a:xfrm>
            <a:off x="797442" y="1701431"/>
            <a:ext cx="2041451" cy="1498600"/>
          </a:xfrm>
          <a:prstGeom prst="rect">
            <a:avLst/>
          </a:prstGeom>
          <a:noFill/>
          <a:ln>
            <a:noFill/>
          </a:ln>
        </p:spPr>
        <p:txBody>
          <a:bodyPr spcFirstLastPara="1" wrap="square" lIns="0" tIns="0" rIns="0" bIns="0" anchor="b" anchorCtr="0">
            <a:noAutofit/>
          </a:bodyPr>
          <a:lstStyle>
            <a:lvl1pPr marL="457200" lvl="0" indent="-228600" algn="ctr">
              <a:lnSpc>
                <a:spcPct val="90000"/>
              </a:lnSpc>
              <a:spcBef>
                <a:spcPts val="1200"/>
              </a:spcBef>
              <a:spcAft>
                <a:spcPts val="0"/>
              </a:spcAft>
              <a:buClr>
                <a:schemeClr val="lt1"/>
              </a:buClr>
              <a:buSzPts val="12000"/>
              <a:buNone/>
              <a:defRPr sz="12000" b="0">
                <a:solidFill>
                  <a:schemeClr val="lt1"/>
                </a:solidFill>
              </a:defRPr>
            </a:lvl1pPr>
            <a:lvl2pPr marL="914400" lvl="1" indent="-228600" algn="l">
              <a:lnSpc>
                <a:spcPct val="90000"/>
              </a:lnSpc>
              <a:spcBef>
                <a:spcPts val="600"/>
              </a:spcBef>
              <a:spcAft>
                <a:spcPts val="0"/>
              </a:spcAft>
              <a:buClr>
                <a:schemeClr val="dk1"/>
              </a:buClr>
              <a:buSzPts val="1800"/>
              <a:buNone/>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228600" algn="l">
              <a:lnSpc>
                <a:spcPct val="90000"/>
              </a:lnSpc>
              <a:spcBef>
                <a:spcPts val="10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3" name="Google Shape;163;p20"/>
          <p:cNvPicPr preferRelativeResize="0"/>
          <p:nvPr/>
        </p:nvPicPr>
        <p:blipFill rotWithShape="1">
          <a:blip r:embed="rId4">
            <a:alphaModFix/>
          </a:blip>
          <a:srcRect/>
          <a:stretch/>
        </p:blipFill>
        <p:spPr>
          <a:xfrm>
            <a:off x="391928" y="3955312"/>
            <a:ext cx="3863147" cy="25837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109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 col + icone jaune">
  <p:cSld name="4 col + icone jaune">
    <p:spTree>
      <p:nvGrpSpPr>
        <p:cNvPr id="1" name="Shape 21"/>
        <p:cNvGrpSpPr/>
        <p:nvPr/>
      </p:nvGrpSpPr>
      <p:grpSpPr>
        <a:xfrm>
          <a:off x="0" y="0"/>
          <a:ext cx="0" cy="0"/>
          <a:chOff x="0" y="0"/>
          <a:chExt cx="0" cy="0"/>
        </a:xfrm>
      </p:grpSpPr>
      <p:pic>
        <p:nvPicPr>
          <p:cNvPr id="22" name="Google Shape;22;p3"/>
          <p:cNvPicPr preferRelativeResize="0"/>
          <p:nvPr/>
        </p:nvPicPr>
        <p:blipFill rotWithShape="1">
          <a:blip r:embed="rId2">
            <a:alphaModFix/>
          </a:blip>
          <a:srcRect/>
          <a:stretch/>
        </p:blipFill>
        <p:spPr>
          <a:xfrm rot="8692524">
            <a:off x="9410777" y="1767389"/>
            <a:ext cx="1739122" cy="1784888"/>
          </a:xfrm>
          <a:prstGeom prst="rect">
            <a:avLst/>
          </a:prstGeom>
          <a:noFill/>
          <a:ln>
            <a:noFill/>
          </a:ln>
        </p:spPr>
      </p:pic>
      <p:pic>
        <p:nvPicPr>
          <p:cNvPr id="23" name="Google Shape;23;p3"/>
          <p:cNvPicPr preferRelativeResize="0"/>
          <p:nvPr/>
        </p:nvPicPr>
        <p:blipFill rotWithShape="1">
          <a:blip r:embed="rId2">
            <a:alphaModFix/>
          </a:blip>
          <a:srcRect/>
          <a:stretch/>
        </p:blipFill>
        <p:spPr>
          <a:xfrm rot="5648610">
            <a:off x="6740234" y="1737860"/>
            <a:ext cx="1739122" cy="1784888"/>
          </a:xfrm>
          <a:prstGeom prst="rect">
            <a:avLst/>
          </a:prstGeom>
          <a:noFill/>
          <a:ln>
            <a:noFill/>
          </a:ln>
        </p:spPr>
      </p:pic>
      <p:pic>
        <p:nvPicPr>
          <p:cNvPr id="24" name="Google Shape;24;p3"/>
          <p:cNvPicPr preferRelativeResize="0"/>
          <p:nvPr/>
        </p:nvPicPr>
        <p:blipFill rotWithShape="1">
          <a:blip r:embed="rId2">
            <a:alphaModFix/>
          </a:blip>
          <a:srcRect/>
          <a:stretch/>
        </p:blipFill>
        <p:spPr>
          <a:xfrm rot="3746458">
            <a:off x="4032944" y="1797803"/>
            <a:ext cx="1739122" cy="1784888"/>
          </a:xfrm>
          <a:prstGeom prst="rect">
            <a:avLst/>
          </a:prstGeom>
          <a:noFill/>
          <a:ln>
            <a:noFill/>
          </a:ln>
        </p:spPr>
      </p:pic>
      <p:pic>
        <p:nvPicPr>
          <p:cNvPr id="25" name="Google Shape;25;p3"/>
          <p:cNvPicPr preferRelativeResize="0"/>
          <p:nvPr/>
        </p:nvPicPr>
        <p:blipFill rotWithShape="1">
          <a:blip r:embed="rId2">
            <a:alphaModFix/>
          </a:blip>
          <a:srcRect/>
          <a:stretch/>
        </p:blipFill>
        <p:spPr>
          <a:xfrm>
            <a:off x="1356962" y="1735809"/>
            <a:ext cx="1739122" cy="1784888"/>
          </a:xfrm>
          <a:prstGeom prst="rect">
            <a:avLst/>
          </a:prstGeom>
          <a:noFill/>
          <a:ln>
            <a:noFill/>
          </a:ln>
        </p:spPr>
      </p:pic>
      <p:sp>
        <p:nvSpPr>
          <p:cNvPr id="26" name="Google Shape;26;p3"/>
          <p:cNvSpPr txBox="1">
            <a:spLocks noGrp="1"/>
          </p:cNvSpPr>
          <p:nvPr>
            <p:ph type="title"/>
          </p:nvPr>
        </p:nvSpPr>
        <p:spPr>
          <a:xfrm>
            <a:off x="685800" y="754912"/>
            <a:ext cx="10744200" cy="86868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CA"/>
              <a:t>‹N°›</a:t>
            </a:fld>
            <a:endParaRPr/>
          </a:p>
        </p:txBody>
      </p:sp>
      <p:sp>
        <p:nvSpPr>
          <p:cNvPr id="28" name="Google Shape;28;p3"/>
          <p:cNvSpPr txBox="1">
            <a:spLocks noGrp="1"/>
          </p:cNvSpPr>
          <p:nvPr>
            <p:ph type="body" idx="1"/>
          </p:nvPr>
        </p:nvSpPr>
        <p:spPr>
          <a:xfrm>
            <a:off x="1383645" y="1872840"/>
            <a:ext cx="1498600" cy="1498600"/>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1200"/>
              </a:spcBef>
              <a:spcAft>
                <a:spcPts val="0"/>
              </a:spcAft>
              <a:buClr>
                <a:schemeClr val="accent3"/>
              </a:buClr>
              <a:buSzPts val="5333"/>
              <a:buNone/>
              <a:defRPr sz="5333" b="0">
                <a:solidFill>
                  <a:schemeClr val="accent3"/>
                </a:solidFill>
                <a:latin typeface="Arial"/>
                <a:ea typeface="Arial"/>
                <a:cs typeface="Arial"/>
                <a:sym typeface="Arial"/>
              </a:defRPr>
            </a:lvl1pPr>
            <a:lvl2pPr marL="914400" lvl="1" indent="-228600" algn="l">
              <a:lnSpc>
                <a:spcPct val="90000"/>
              </a:lnSpc>
              <a:spcBef>
                <a:spcPts val="600"/>
              </a:spcBef>
              <a:spcAft>
                <a:spcPts val="0"/>
              </a:spcAft>
              <a:buClr>
                <a:schemeClr val="dk1"/>
              </a:buClr>
              <a:buSzPts val="1800"/>
              <a:buNone/>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228600" algn="l">
              <a:lnSpc>
                <a:spcPct val="90000"/>
              </a:lnSpc>
              <a:spcBef>
                <a:spcPts val="10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
          <p:cNvSpPr txBox="1">
            <a:spLocks noGrp="1"/>
          </p:cNvSpPr>
          <p:nvPr>
            <p:ph type="body" idx="2"/>
          </p:nvPr>
        </p:nvSpPr>
        <p:spPr>
          <a:xfrm>
            <a:off x="4136272" y="1872840"/>
            <a:ext cx="1498600" cy="1498600"/>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1200"/>
              </a:spcBef>
              <a:spcAft>
                <a:spcPts val="0"/>
              </a:spcAft>
              <a:buClr>
                <a:schemeClr val="accent3"/>
              </a:buClr>
              <a:buSzPts val="5333"/>
              <a:buNone/>
              <a:defRPr sz="5333" b="0">
                <a:solidFill>
                  <a:schemeClr val="accent3"/>
                </a:solidFill>
                <a:latin typeface="Arial"/>
                <a:ea typeface="Arial"/>
                <a:cs typeface="Arial"/>
                <a:sym typeface="Arial"/>
              </a:defRPr>
            </a:lvl1pPr>
            <a:lvl2pPr marL="914400" lvl="1" indent="-228600" algn="l">
              <a:lnSpc>
                <a:spcPct val="90000"/>
              </a:lnSpc>
              <a:spcBef>
                <a:spcPts val="600"/>
              </a:spcBef>
              <a:spcAft>
                <a:spcPts val="0"/>
              </a:spcAft>
              <a:buClr>
                <a:schemeClr val="dk1"/>
              </a:buClr>
              <a:buSzPts val="1800"/>
              <a:buNone/>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228600" algn="l">
              <a:lnSpc>
                <a:spcPct val="90000"/>
              </a:lnSpc>
              <a:spcBef>
                <a:spcPts val="10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
          <p:cNvSpPr txBox="1">
            <a:spLocks noGrp="1"/>
          </p:cNvSpPr>
          <p:nvPr>
            <p:ph type="body" idx="3"/>
          </p:nvPr>
        </p:nvSpPr>
        <p:spPr>
          <a:xfrm>
            <a:off x="6901468" y="1872531"/>
            <a:ext cx="1498600" cy="1498908"/>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1200"/>
              </a:spcBef>
              <a:spcAft>
                <a:spcPts val="0"/>
              </a:spcAft>
              <a:buClr>
                <a:schemeClr val="accent3"/>
              </a:buClr>
              <a:buSzPts val="5333"/>
              <a:buNone/>
              <a:defRPr sz="5333" b="0">
                <a:solidFill>
                  <a:schemeClr val="accent3"/>
                </a:solidFill>
                <a:latin typeface="Arial"/>
                <a:ea typeface="Arial"/>
                <a:cs typeface="Arial"/>
                <a:sym typeface="Arial"/>
              </a:defRPr>
            </a:lvl1pPr>
            <a:lvl2pPr marL="914400" lvl="1" indent="-228600" algn="l">
              <a:lnSpc>
                <a:spcPct val="90000"/>
              </a:lnSpc>
              <a:spcBef>
                <a:spcPts val="600"/>
              </a:spcBef>
              <a:spcAft>
                <a:spcPts val="0"/>
              </a:spcAft>
              <a:buClr>
                <a:schemeClr val="dk1"/>
              </a:buClr>
              <a:buSzPts val="1800"/>
              <a:buNone/>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228600" algn="l">
              <a:lnSpc>
                <a:spcPct val="90000"/>
              </a:lnSpc>
              <a:spcBef>
                <a:spcPts val="10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
          <p:cNvSpPr txBox="1">
            <a:spLocks noGrp="1"/>
          </p:cNvSpPr>
          <p:nvPr>
            <p:ph type="body" idx="4"/>
          </p:nvPr>
        </p:nvSpPr>
        <p:spPr>
          <a:xfrm>
            <a:off x="9616387" y="1872531"/>
            <a:ext cx="1498600" cy="1498908"/>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1200"/>
              </a:spcBef>
              <a:spcAft>
                <a:spcPts val="0"/>
              </a:spcAft>
              <a:buClr>
                <a:schemeClr val="accent3"/>
              </a:buClr>
              <a:buSzPts val="5333"/>
              <a:buNone/>
              <a:defRPr sz="5333" b="0">
                <a:solidFill>
                  <a:schemeClr val="accent3"/>
                </a:solidFill>
                <a:latin typeface="Arial"/>
                <a:ea typeface="Arial"/>
                <a:cs typeface="Arial"/>
                <a:sym typeface="Arial"/>
              </a:defRPr>
            </a:lvl1pPr>
            <a:lvl2pPr marL="914400" lvl="1" indent="-228600" algn="l">
              <a:lnSpc>
                <a:spcPct val="90000"/>
              </a:lnSpc>
              <a:spcBef>
                <a:spcPts val="600"/>
              </a:spcBef>
              <a:spcAft>
                <a:spcPts val="0"/>
              </a:spcAft>
              <a:buClr>
                <a:schemeClr val="dk1"/>
              </a:buClr>
              <a:buSzPts val="1800"/>
              <a:buNone/>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228600" algn="l">
              <a:lnSpc>
                <a:spcPct val="90000"/>
              </a:lnSpc>
              <a:spcBef>
                <a:spcPts val="10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
          <p:cNvSpPr txBox="1">
            <a:spLocks noGrp="1"/>
          </p:cNvSpPr>
          <p:nvPr>
            <p:ph type="body" idx="5"/>
          </p:nvPr>
        </p:nvSpPr>
        <p:spPr>
          <a:xfrm>
            <a:off x="995717" y="3667266"/>
            <a:ext cx="2336800" cy="222598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200"/>
              </a:spcBef>
              <a:spcAft>
                <a:spcPts val="0"/>
              </a:spcAft>
              <a:buClr>
                <a:schemeClr val="dk2"/>
              </a:buClr>
              <a:buSzPts val="2133"/>
              <a:buNone/>
              <a:defRPr sz="2133"/>
            </a:lvl1pPr>
            <a:lvl2pPr marL="914400" lvl="1" indent="-228600" algn="ctr">
              <a:lnSpc>
                <a:spcPct val="90000"/>
              </a:lnSpc>
              <a:spcBef>
                <a:spcPts val="600"/>
              </a:spcBef>
              <a:spcAft>
                <a:spcPts val="0"/>
              </a:spcAft>
              <a:buClr>
                <a:schemeClr val="dk1"/>
              </a:buClr>
              <a:buSzPts val="2133"/>
              <a:buNone/>
              <a:defRPr sz="2133"/>
            </a:lvl2pPr>
            <a:lvl3pPr marL="1371600" lvl="2" indent="-342900" algn="ctr">
              <a:lnSpc>
                <a:spcPct val="90000"/>
              </a:lnSpc>
              <a:spcBef>
                <a:spcPts val="400"/>
              </a:spcBef>
              <a:spcAft>
                <a:spcPts val="0"/>
              </a:spcAft>
              <a:buClr>
                <a:schemeClr val="dk1"/>
              </a:buClr>
              <a:buSzPts val="1800"/>
              <a:buChar char="•"/>
              <a:defRPr/>
            </a:lvl3pPr>
            <a:lvl4pPr marL="1828800" lvl="3" indent="-342900" algn="ctr">
              <a:lnSpc>
                <a:spcPct val="90000"/>
              </a:lnSpc>
              <a:spcBef>
                <a:spcPts val="400"/>
              </a:spcBef>
              <a:spcAft>
                <a:spcPts val="0"/>
              </a:spcAft>
              <a:buClr>
                <a:schemeClr val="dk1"/>
              </a:buClr>
              <a:buSzPts val="1800"/>
              <a:buChar char="•"/>
              <a:defRPr/>
            </a:lvl4pPr>
            <a:lvl5pPr marL="2286000" lvl="4" indent="-228600" algn="ctr">
              <a:lnSpc>
                <a:spcPct val="90000"/>
              </a:lnSpc>
              <a:spcBef>
                <a:spcPts val="10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
          <p:cNvSpPr txBox="1">
            <a:spLocks noGrp="1"/>
          </p:cNvSpPr>
          <p:nvPr>
            <p:ph type="body" idx="6"/>
          </p:nvPr>
        </p:nvSpPr>
        <p:spPr>
          <a:xfrm>
            <a:off x="3736399" y="3667266"/>
            <a:ext cx="2336800" cy="222598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200"/>
              </a:spcBef>
              <a:spcAft>
                <a:spcPts val="0"/>
              </a:spcAft>
              <a:buClr>
                <a:schemeClr val="dk2"/>
              </a:buClr>
              <a:buSzPts val="2133"/>
              <a:buNone/>
              <a:defRPr sz="2133"/>
            </a:lvl1pPr>
            <a:lvl2pPr marL="914400" lvl="1" indent="-228600" algn="ctr">
              <a:lnSpc>
                <a:spcPct val="90000"/>
              </a:lnSpc>
              <a:spcBef>
                <a:spcPts val="600"/>
              </a:spcBef>
              <a:spcAft>
                <a:spcPts val="0"/>
              </a:spcAft>
              <a:buClr>
                <a:schemeClr val="dk1"/>
              </a:buClr>
              <a:buSzPts val="2133"/>
              <a:buNone/>
              <a:defRPr sz="2133"/>
            </a:lvl2pPr>
            <a:lvl3pPr marL="1371600" lvl="2" indent="-342900" algn="ctr">
              <a:lnSpc>
                <a:spcPct val="90000"/>
              </a:lnSpc>
              <a:spcBef>
                <a:spcPts val="400"/>
              </a:spcBef>
              <a:spcAft>
                <a:spcPts val="0"/>
              </a:spcAft>
              <a:buClr>
                <a:schemeClr val="dk1"/>
              </a:buClr>
              <a:buSzPts val="1800"/>
              <a:buChar char="•"/>
              <a:defRPr/>
            </a:lvl3pPr>
            <a:lvl4pPr marL="1828800" lvl="3" indent="-342900" algn="ctr">
              <a:lnSpc>
                <a:spcPct val="90000"/>
              </a:lnSpc>
              <a:spcBef>
                <a:spcPts val="400"/>
              </a:spcBef>
              <a:spcAft>
                <a:spcPts val="0"/>
              </a:spcAft>
              <a:buClr>
                <a:schemeClr val="dk1"/>
              </a:buClr>
              <a:buSzPts val="1800"/>
              <a:buChar char="•"/>
              <a:defRPr/>
            </a:lvl4pPr>
            <a:lvl5pPr marL="2286000" lvl="4" indent="-228600" algn="ctr">
              <a:lnSpc>
                <a:spcPct val="90000"/>
              </a:lnSpc>
              <a:spcBef>
                <a:spcPts val="10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3"/>
          <p:cNvSpPr txBox="1">
            <a:spLocks noGrp="1"/>
          </p:cNvSpPr>
          <p:nvPr>
            <p:ph type="body" idx="7"/>
          </p:nvPr>
        </p:nvSpPr>
        <p:spPr>
          <a:xfrm>
            <a:off x="6487156" y="3667266"/>
            <a:ext cx="2336800" cy="222598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200"/>
              </a:spcBef>
              <a:spcAft>
                <a:spcPts val="0"/>
              </a:spcAft>
              <a:buClr>
                <a:schemeClr val="dk2"/>
              </a:buClr>
              <a:buSzPts val="2133"/>
              <a:buNone/>
              <a:defRPr sz="2133"/>
            </a:lvl1pPr>
            <a:lvl2pPr marL="914400" lvl="1" indent="-228600" algn="ctr">
              <a:lnSpc>
                <a:spcPct val="90000"/>
              </a:lnSpc>
              <a:spcBef>
                <a:spcPts val="600"/>
              </a:spcBef>
              <a:spcAft>
                <a:spcPts val="0"/>
              </a:spcAft>
              <a:buClr>
                <a:schemeClr val="dk1"/>
              </a:buClr>
              <a:buSzPts val="2133"/>
              <a:buNone/>
              <a:defRPr sz="2133"/>
            </a:lvl2pPr>
            <a:lvl3pPr marL="1371600" lvl="2" indent="-342900" algn="ctr">
              <a:lnSpc>
                <a:spcPct val="90000"/>
              </a:lnSpc>
              <a:spcBef>
                <a:spcPts val="400"/>
              </a:spcBef>
              <a:spcAft>
                <a:spcPts val="0"/>
              </a:spcAft>
              <a:buClr>
                <a:schemeClr val="dk1"/>
              </a:buClr>
              <a:buSzPts val="1800"/>
              <a:buChar char="•"/>
              <a:defRPr/>
            </a:lvl3pPr>
            <a:lvl4pPr marL="1828800" lvl="3" indent="-342900" algn="ctr">
              <a:lnSpc>
                <a:spcPct val="90000"/>
              </a:lnSpc>
              <a:spcBef>
                <a:spcPts val="400"/>
              </a:spcBef>
              <a:spcAft>
                <a:spcPts val="0"/>
              </a:spcAft>
              <a:buClr>
                <a:schemeClr val="dk1"/>
              </a:buClr>
              <a:buSzPts val="1800"/>
              <a:buChar char="•"/>
              <a:defRPr/>
            </a:lvl4pPr>
            <a:lvl5pPr marL="2286000" lvl="4" indent="-228600" algn="ctr">
              <a:lnSpc>
                <a:spcPct val="90000"/>
              </a:lnSpc>
              <a:spcBef>
                <a:spcPts val="10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
          <p:cNvSpPr txBox="1">
            <a:spLocks noGrp="1"/>
          </p:cNvSpPr>
          <p:nvPr>
            <p:ph type="body" idx="8"/>
          </p:nvPr>
        </p:nvSpPr>
        <p:spPr>
          <a:xfrm>
            <a:off x="9227837" y="3667266"/>
            <a:ext cx="2336800" cy="222598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200"/>
              </a:spcBef>
              <a:spcAft>
                <a:spcPts val="0"/>
              </a:spcAft>
              <a:buClr>
                <a:schemeClr val="dk2"/>
              </a:buClr>
              <a:buSzPts val="2133"/>
              <a:buNone/>
              <a:defRPr sz="2133"/>
            </a:lvl1pPr>
            <a:lvl2pPr marL="914400" lvl="1" indent="-228600" algn="ctr">
              <a:lnSpc>
                <a:spcPct val="90000"/>
              </a:lnSpc>
              <a:spcBef>
                <a:spcPts val="600"/>
              </a:spcBef>
              <a:spcAft>
                <a:spcPts val="0"/>
              </a:spcAft>
              <a:buClr>
                <a:schemeClr val="dk1"/>
              </a:buClr>
              <a:buSzPts val="2133"/>
              <a:buNone/>
              <a:defRPr sz="2133"/>
            </a:lvl2pPr>
            <a:lvl3pPr marL="1371600" lvl="2" indent="-342900" algn="ctr">
              <a:lnSpc>
                <a:spcPct val="90000"/>
              </a:lnSpc>
              <a:spcBef>
                <a:spcPts val="400"/>
              </a:spcBef>
              <a:spcAft>
                <a:spcPts val="0"/>
              </a:spcAft>
              <a:buClr>
                <a:schemeClr val="dk1"/>
              </a:buClr>
              <a:buSzPts val="1800"/>
              <a:buChar char="•"/>
              <a:defRPr/>
            </a:lvl3pPr>
            <a:lvl4pPr marL="1828800" lvl="3" indent="-342900" algn="ctr">
              <a:lnSpc>
                <a:spcPct val="90000"/>
              </a:lnSpc>
              <a:spcBef>
                <a:spcPts val="400"/>
              </a:spcBef>
              <a:spcAft>
                <a:spcPts val="0"/>
              </a:spcAft>
              <a:buClr>
                <a:schemeClr val="dk1"/>
              </a:buClr>
              <a:buSzPts val="1800"/>
              <a:buChar char="•"/>
              <a:defRPr/>
            </a:lvl4pPr>
            <a:lvl5pPr marL="2286000" lvl="4" indent="-228600" algn="ctr">
              <a:lnSpc>
                <a:spcPct val="90000"/>
              </a:lnSpc>
              <a:spcBef>
                <a:spcPts val="10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
          <p:cNvSpPr txBox="1">
            <a:spLocks noGrp="1"/>
          </p:cNvSpPr>
          <p:nvPr>
            <p:ph type="body" idx="9"/>
          </p:nvPr>
        </p:nvSpPr>
        <p:spPr>
          <a:xfrm>
            <a:off x="685800" y="286709"/>
            <a:ext cx="10744200" cy="404813"/>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200"/>
              </a:spcBef>
              <a:spcAft>
                <a:spcPts val="0"/>
              </a:spcAft>
              <a:buClr>
                <a:schemeClr val="dk1"/>
              </a:buClr>
              <a:buSzPts val="1600"/>
              <a:buNone/>
              <a:defRPr sz="1600" b="0" cap="none">
                <a:solidFill>
                  <a:schemeClr val="dk1"/>
                </a:solidFill>
              </a:defRPr>
            </a:lvl1pPr>
            <a:lvl2pPr marL="914400" lvl="1" indent="-228600" algn="l">
              <a:lnSpc>
                <a:spcPct val="90000"/>
              </a:lnSpc>
              <a:spcBef>
                <a:spcPts val="600"/>
              </a:spcBef>
              <a:spcAft>
                <a:spcPts val="0"/>
              </a:spcAft>
              <a:buClr>
                <a:schemeClr val="dk1"/>
              </a:buClr>
              <a:buSzPts val="1800"/>
              <a:buNone/>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228600" algn="l">
              <a:lnSpc>
                <a:spcPct val="90000"/>
              </a:lnSpc>
              <a:spcBef>
                <a:spcPts val="10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
          <p:cNvSpPr txBox="1">
            <a:spLocks noGrp="1"/>
          </p:cNvSpPr>
          <p:nvPr>
            <p:ph type="ftr" idx="11"/>
          </p:nvPr>
        </p:nvSpPr>
        <p:spPr>
          <a:xfrm rot="-5400000">
            <a:off x="11306805" y="5373836"/>
            <a:ext cx="1063258" cy="35271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7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_vert">
  <p:cSld name="Section_vert">
    <p:spTree>
      <p:nvGrpSpPr>
        <p:cNvPr id="1" name="Shape 164"/>
        <p:cNvGrpSpPr/>
        <p:nvPr/>
      </p:nvGrpSpPr>
      <p:grpSpPr>
        <a:xfrm>
          <a:off x="0" y="0"/>
          <a:ext cx="0" cy="0"/>
          <a:chOff x="0" y="0"/>
          <a:chExt cx="0" cy="0"/>
        </a:xfrm>
      </p:grpSpPr>
      <p:pic>
        <p:nvPicPr>
          <p:cNvPr id="165" name="Google Shape;165;p21"/>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66" name="Google Shape;166;p21"/>
          <p:cNvPicPr preferRelativeResize="0"/>
          <p:nvPr/>
        </p:nvPicPr>
        <p:blipFill rotWithShape="1">
          <a:blip r:embed="rId3">
            <a:alphaModFix/>
          </a:blip>
          <a:srcRect l="-6816"/>
          <a:stretch/>
        </p:blipFill>
        <p:spPr>
          <a:xfrm>
            <a:off x="10983433" y="5977579"/>
            <a:ext cx="1208567" cy="880422"/>
          </a:xfrm>
          <a:prstGeom prst="rect">
            <a:avLst/>
          </a:prstGeom>
          <a:noFill/>
          <a:ln>
            <a:noFill/>
          </a:ln>
        </p:spPr>
      </p:pic>
      <p:sp>
        <p:nvSpPr>
          <p:cNvPr id="167" name="Google Shape;167;p21"/>
          <p:cNvSpPr txBox="1">
            <a:spLocks noGrp="1"/>
          </p:cNvSpPr>
          <p:nvPr>
            <p:ph type="title"/>
          </p:nvPr>
        </p:nvSpPr>
        <p:spPr>
          <a:xfrm>
            <a:off x="4572000" y="1721970"/>
            <a:ext cx="6858000" cy="22860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4800"/>
              <a:buFont typeface="Arial"/>
              <a:buNone/>
              <a:defRPr sz="4800" b="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21"/>
          <p:cNvSpPr txBox="1">
            <a:spLocks noGrp="1"/>
          </p:cNvSpPr>
          <p:nvPr>
            <p:ph type="body" idx="1"/>
          </p:nvPr>
        </p:nvSpPr>
        <p:spPr>
          <a:xfrm>
            <a:off x="4572000" y="4047202"/>
            <a:ext cx="6858000" cy="150018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lt1"/>
              </a:buClr>
              <a:buSzPts val="1600"/>
              <a:buNone/>
              <a:defRPr sz="1600">
                <a:solidFill>
                  <a:schemeClr val="lt1"/>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400"/>
              </a:spcBef>
              <a:spcAft>
                <a:spcPts val="0"/>
              </a:spcAft>
              <a:buClr>
                <a:srgbClr val="888888"/>
              </a:buClr>
              <a:buSzPts val="1800"/>
              <a:buNone/>
              <a:defRPr sz="1800">
                <a:solidFill>
                  <a:srgbClr val="888888"/>
                </a:solidFill>
              </a:defRPr>
            </a:lvl3pPr>
            <a:lvl4pPr marL="1828800" lvl="3" indent="-228600" algn="l">
              <a:lnSpc>
                <a:spcPct val="90000"/>
              </a:lnSpc>
              <a:spcBef>
                <a:spcPts val="400"/>
              </a:spcBef>
              <a:spcAft>
                <a:spcPts val="0"/>
              </a:spcAft>
              <a:buClr>
                <a:srgbClr val="888888"/>
              </a:buClr>
              <a:buSzPts val="1600"/>
              <a:buNone/>
              <a:defRPr sz="1600">
                <a:solidFill>
                  <a:srgbClr val="888888"/>
                </a:solidFill>
              </a:defRPr>
            </a:lvl4pPr>
            <a:lvl5pPr marL="2286000" lvl="4" indent="-228600" algn="l">
              <a:lnSpc>
                <a:spcPct val="90000"/>
              </a:lnSpc>
              <a:spcBef>
                <a:spcPts val="10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69" name="Google Shape;169;p21"/>
          <p:cNvSpPr txBox="1">
            <a:spLocks noGrp="1"/>
          </p:cNvSpPr>
          <p:nvPr>
            <p:ph type="ftr" idx="11"/>
          </p:nvPr>
        </p:nvSpPr>
        <p:spPr>
          <a:xfrm rot="-5400000">
            <a:off x="11306805" y="5373836"/>
            <a:ext cx="1063258" cy="35271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21"/>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CA"/>
              <a:t>‹N°›</a:t>
            </a:fld>
            <a:endParaRPr/>
          </a:p>
        </p:txBody>
      </p:sp>
      <p:sp>
        <p:nvSpPr>
          <p:cNvPr id="171" name="Google Shape;171;p21"/>
          <p:cNvSpPr txBox="1">
            <a:spLocks noGrp="1"/>
          </p:cNvSpPr>
          <p:nvPr>
            <p:ph type="body" idx="2"/>
          </p:nvPr>
        </p:nvSpPr>
        <p:spPr>
          <a:xfrm>
            <a:off x="797442" y="1701431"/>
            <a:ext cx="2041451" cy="1498600"/>
          </a:xfrm>
          <a:prstGeom prst="rect">
            <a:avLst/>
          </a:prstGeom>
          <a:noFill/>
          <a:ln>
            <a:noFill/>
          </a:ln>
        </p:spPr>
        <p:txBody>
          <a:bodyPr spcFirstLastPara="1" wrap="square" lIns="0" tIns="0" rIns="0" bIns="0" anchor="b" anchorCtr="0">
            <a:noAutofit/>
          </a:bodyPr>
          <a:lstStyle>
            <a:lvl1pPr marL="457200" lvl="0" indent="-228600" algn="ctr">
              <a:lnSpc>
                <a:spcPct val="90000"/>
              </a:lnSpc>
              <a:spcBef>
                <a:spcPts val="1200"/>
              </a:spcBef>
              <a:spcAft>
                <a:spcPts val="0"/>
              </a:spcAft>
              <a:buClr>
                <a:schemeClr val="lt1"/>
              </a:buClr>
              <a:buSzPts val="12000"/>
              <a:buNone/>
              <a:defRPr sz="12000" b="0">
                <a:solidFill>
                  <a:schemeClr val="lt1"/>
                </a:solidFill>
              </a:defRPr>
            </a:lvl1pPr>
            <a:lvl2pPr marL="914400" lvl="1" indent="-228600" algn="l">
              <a:lnSpc>
                <a:spcPct val="90000"/>
              </a:lnSpc>
              <a:spcBef>
                <a:spcPts val="600"/>
              </a:spcBef>
              <a:spcAft>
                <a:spcPts val="0"/>
              </a:spcAft>
              <a:buClr>
                <a:schemeClr val="dk1"/>
              </a:buClr>
              <a:buSzPts val="1800"/>
              <a:buNone/>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228600" algn="l">
              <a:lnSpc>
                <a:spcPct val="90000"/>
              </a:lnSpc>
              <a:spcBef>
                <a:spcPts val="10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2" name="Google Shape;172;p21"/>
          <p:cNvPicPr preferRelativeResize="0"/>
          <p:nvPr/>
        </p:nvPicPr>
        <p:blipFill rotWithShape="1">
          <a:blip r:embed="rId4">
            <a:alphaModFix/>
          </a:blip>
          <a:srcRect/>
          <a:stretch/>
        </p:blipFill>
        <p:spPr>
          <a:xfrm>
            <a:off x="391928" y="3955312"/>
            <a:ext cx="3863147" cy="25837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109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 colonnes">
  <p:cSld name="2 colonnes">
    <p:spTree>
      <p:nvGrpSpPr>
        <p:cNvPr id="1" name="Shape 173"/>
        <p:cNvGrpSpPr/>
        <p:nvPr/>
      </p:nvGrpSpPr>
      <p:grpSpPr>
        <a:xfrm>
          <a:off x="0" y="0"/>
          <a:ext cx="0" cy="0"/>
          <a:chOff x="0" y="0"/>
          <a:chExt cx="0" cy="0"/>
        </a:xfrm>
      </p:grpSpPr>
      <p:sp>
        <p:nvSpPr>
          <p:cNvPr id="174" name="Google Shape;174;p22"/>
          <p:cNvSpPr txBox="1">
            <a:spLocks noGrp="1"/>
          </p:cNvSpPr>
          <p:nvPr>
            <p:ph type="title"/>
          </p:nvPr>
        </p:nvSpPr>
        <p:spPr>
          <a:xfrm>
            <a:off x="685800" y="754912"/>
            <a:ext cx="10744200" cy="86868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22"/>
          <p:cNvSpPr txBox="1">
            <a:spLocks noGrp="1"/>
          </p:cNvSpPr>
          <p:nvPr>
            <p:ph type="body" idx="1"/>
          </p:nvPr>
        </p:nvSpPr>
        <p:spPr>
          <a:xfrm>
            <a:off x="685800" y="1825625"/>
            <a:ext cx="5181600" cy="427037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2"/>
              </a:buClr>
              <a:buSzPts val="1800"/>
              <a:buNone/>
              <a:defRPr/>
            </a:lvl1pPr>
            <a:lvl2pPr marL="914400" lvl="1" indent="-228600" algn="l">
              <a:lnSpc>
                <a:spcPct val="90000"/>
              </a:lnSpc>
              <a:spcBef>
                <a:spcPts val="600"/>
              </a:spcBef>
              <a:spcAft>
                <a:spcPts val="0"/>
              </a:spcAft>
              <a:buClr>
                <a:schemeClr val="dk1"/>
              </a:buClr>
              <a:buSzPts val="1800"/>
              <a:buNone/>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228600" algn="l">
              <a:lnSpc>
                <a:spcPct val="90000"/>
              </a:lnSpc>
              <a:spcBef>
                <a:spcPts val="10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22"/>
          <p:cNvSpPr txBox="1">
            <a:spLocks noGrp="1"/>
          </p:cNvSpPr>
          <p:nvPr>
            <p:ph type="body" idx="2"/>
          </p:nvPr>
        </p:nvSpPr>
        <p:spPr>
          <a:xfrm>
            <a:off x="6248400" y="1825625"/>
            <a:ext cx="5181600" cy="427037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2"/>
              </a:buClr>
              <a:buSzPts val="1800"/>
              <a:buNone/>
              <a:defRPr/>
            </a:lvl1pPr>
            <a:lvl2pPr marL="914400" lvl="1" indent="-228600" algn="l">
              <a:lnSpc>
                <a:spcPct val="90000"/>
              </a:lnSpc>
              <a:spcBef>
                <a:spcPts val="600"/>
              </a:spcBef>
              <a:spcAft>
                <a:spcPts val="0"/>
              </a:spcAft>
              <a:buClr>
                <a:schemeClr val="dk1"/>
              </a:buClr>
              <a:buSzPts val="1800"/>
              <a:buNone/>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228600" algn="l">
              <a:lnSpc>
                <a:spcPct val="90000"/>
              </a:lnSpc>
              <a:spcBef>
                <a:spcPts val="10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22"/>
          <p:cNvSpPr txBox="1">
            <a:spLocks noGrp="1"/>
          </p:cNvSpPr>
          <p:nvPr>
            <p:ph type="ftr" idx="11"/>
          </p:nvPr>
        </p:nvSpPr>
        <p:spPr>
          <a:xfrm rot="-5400000">
            <a:off x="11306805" y="5373836"/>
            <a:ext cx="1063258" cy="35271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22"/>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CA"/>
              <a:t>‹N°›</a:t>
            </a:fld>
            <a:endParaRPr/>
          </a:p>
        </p:txBody>
      </p:sp>
      <p:sp>
        <p:nvSpPr>
          <p:cNvPr id="179" name="Google Shape;179;p22"/>
          <p:cNvSpPr txBox="1">
            <a:spLocks noGrp="1"/>
          </p:cNvSpPr>
          <p:nvPr>
            <p:ph type="body" idx="3"/>
          </p:nvPr>
        </p:nvSpPr>
        <p:spPr>
          <a:xfrm>
            <a:off x="685800" y="286709"/>
            <a:ext cx="10744200" cy="404813"/>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200"/>
              </a:spcBef>
              <a:spcAft>
                <a:spcPts val="0"/>
              </a:spcAft>
              <a:buClr>
                <a:schemeClr val="dk1"/>
              </a:buClr>
              <a:buSzPts val="1600"/>
              <a:buNone/>
              <a:defRPr sz="1600" b="0" cap="none">
                <a:solidFill>
                  <a:schemeClr val="dk1"/>
                </a:solidFill>
              </a:defRPr>
            </a:lvl1pPr>
            <a:lvl2pPr marL="914400" lvl="1" indent="-228600" algn="l">
              <a:lnSpc>
                <a:spcPct val="90000"/>
              </a:lnSpc>
              <a:spcBef>
                <a:spcPts val="600"/>
              </a:spcBef>
              <a:spcAft>
                <a:spcPts val="0"/>
              </a:spcAft>
              <a:buClr>
                <a:schemeClr val="dk1"/>
              </a:buClr>
              <a:buSzPts val="1800"/>
              <a:buNone/>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228600" algn="l">
              <a:lnSpc>
                <a:spcPct val="90000"/>
              </a:lnSpc>
              <a:spcBef>
                <a:spcPts val="10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 colonnes">
  <p:cSld name="4 colonnes">
    <p:spTree>
      <p:nvGrpSpPr>
        <p:cNvPr id="1" name="Shape 180"/>
        <p:cNvGrpSpPr/>
        <p:nvPr/>
      </p:nvGrpSpPr>
      <p:grpSpPr>
        <a:xfrm>
          <a:off x="0" y="0"/>
          <a:ext cx="0" cy="0"/>
          <a:chOff x="0" y="0"/>
          <a:chExt cx="0" cy="0"/>
        </a:xfrm>
      </p:grpSpPr>
      <p:sp>
        <p:nvSpPr>
          <p:cNvPr id="181" name="Google Shape;181;p23"/>
          <p:cNvSpPr txBox="1">
            <a:spLocks noGrp="1"/>
          </p:cNvSpPr>
          <p:nvPr>
            <p:ph type="title"/>
          </p:nvPr>
        </p:nvSpPr>
        <p:spPr>
          <a:xfrm>
            <a:off x="685800" y="754912"/>
            <a:ext cx="10744200" cy="86868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23"/>
          <p:cNvSpPr txBox="1">
            <a:spLocks noGrp="1"/>
          </p:cNvSpPr>
          <p:nvPr>
            <p:ph type="body" idx="1"/>
          </p:nvPr>
        </p:nvSpPr>
        <p:spPr>
          <a:xfrm>
            <a:off x="685798" y="1825625"/>
            <a:ext cx="2514600" cy="427037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2"/>
              </a:buClr>
              <a:buSzPts val="1800"/>
              <a:buNone/>
              <a:defRPr sz="1800"/>
            </a:lvl1pPr>
            <a:lvl2pPr marL="914400" lvl="1" indent="-228600" algn="l">
              <a:lnSpc>
                <a:spcPct val="90000"/>
              </a:lnSpc>
              <a:spcBef>
                <a:spcPts val="600"/>
              </a:spcBef>
              <a:spcAft>
                <a:spcPts val="0"/>
              </a:spcAft>
              <a:buClr>
                <a:schemeClr val="dk1"/>
              </a:buClr>
              <a:buSzPts val="1800"/>
              <a:buNone/>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228600" algn="l">
              <a:lnSpc>
                <a:spcPct val="90000"/>
              </a:lnSpc>
              <a:spcBef>
                <a:spcPts val="10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23"/>
          <p:cNvSpPr txBox="1">
            <a:spLocks noGrp="1"/>
          </p:cNvSpPr>
          <p:nvPr>
            <p:ph type="body" idx="2"/>
          </p:nvPr>
        </p:nvSpPr>
        <p:spPr>
          <a:xfrm>
            <a:off x="3424863" y="1825625"/>
            <a:ext cx="2514600" cy="427037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2"/>
              </a:buClr>
              <a:buSzPts val="1800"/>
              <a:buNone/>
              <a:defRPr sz="1800"/>
            </a:lvl1pPr>
            <a:lvl2pPr marL="914400" lvl="1" indent="-228600" algn="l">
              <a:lnSpc>
                <a:spcPct val="90000"/>
              </a:lnSpc>
              <a:spcBef>
                <a:spcPts val="600"/>
              </a:spcBef>
              <a:spcAft>
                <a:spcPts val="0"/>
              </a:spcAft>
              <a:buClr>
                <a:schemeClr val="dk1"/>
              </a:buClr>
              <a:buSzPts val="1800"/>
              <a:buNone/>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228600" algn="l">
              <a:lnSpc>
                <a:spcPct val="90000"/>
              </a:lnSpc>
              <a:spcBef>
                <a:spcPts val="10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23"/>
          <p:cNvSpPr txBox="1">
            <a:spLocks noGrp="1"/>
          </p:cNvSpPr>
          <p:nvPr>
            <p:ph type="ftr" idx="11"/>
          </p:nvPr>
        </p:nvSpPr>
        <p:spPr>
          <a:xfrm rot="-5400000">
            <a:off x="11306805" y="5373836"/>
            <a:ext cx="1063258" cy="35271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23"/>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CA"/>
              <a:t>‹N°›</a:t>
            </a:fld>
            <a:endParaRPr/>
          </a:p>
        </p:txBody>
      </p:sp>
      <p:sp>
        <p:nvSpPr>
          <p:cNvPr id="186" name="Google Shape;186;p23"/>
          <p:cNvSpPr txBox="1">
            <a:spLocks noGrp="1"/>
          </p:cNvSpPr>
          <p:nvPr>
            <p:ph type="body" idx="3"/>
          </p:nvPr>
        </p:nvSpPr>
        <p:spPr>
          <a:xfrm>
            <a:off x="685800" y="286709"/>
            <a:ext cx="10744200" cy="404813"/>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200"/>
              </a:spcBef>
              <a:spcAft>
                <a:spcPts val="0"/>
              </a:spcAft>
              <a:buClr>
                <a:schemeClr val="dk1"/>
              </a:buClr>
              <a:buSzPts val="1600"/>
              <a:buNone/>
              <a:defRPr sz="1600" b="0" cap="none">
                <a:solidFill>
                  <a:schemeClr val="dk1"/>
                </a:solidFill>
              </a:defRPr>
            </a:lvl1pPr>
            <a:lvl2pPr marL="914400" lvl="1" indent="-228600" algn="l">
              <a:lnSpc>
                <a:spcPct val="90000"/>
              </a:lnSpc>
              <a:spcBef>
                <a:spcPts val="600"/>
              </a:spcBef>
              <a:spcAft>
                <a:spcPts val="0"/>
              </a:spcAft>
              <a:buClr>
                <a:schemeClr val="dk1"/>
              </a:buClr>
              <a:buSzPts val="1800"/>
              <a:buNone/>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228600" algn="l">
              <a:lnSpc>
                <a:spcPct val="90000"/>
              </a:lnSpc>
              <a:spcBef>
                <a:spcPts val="10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23"/>
          <p:cNvSpPr txBox="1">
            <a:spLocks noGrp="1"/>
          </p:cNvSpPr>
          <p:nvPr>
            <p:ph type="body" idx="4"/>
          </p:nvPr>
        </p:nvSpPr>
        <p:spPr>
          <a:xfrm>
            <a:off x="6163928" y="1825625"/>
            <a:ext cx="2514600" cy="427037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2"/>
              </a:buClr>
              <a:buSzPts val="1800"/>
              <a:buNone/>
              <a:defRPr sz="1800"/>
            </a:lvl1pPr>
            <a:lvl2pPr marL="914400" lvl="1" indent="-228600" algn="l">
              <a:lnSpc>
                <a:spcPct val="90000"/>
              </a:lnSpc>
              <a:spcBef>
                <a:spcPts val="600"/>
              </a:spcBef>
              <a:spcAft>
                <a:spcPts val="0"/>
              </a:spcAft>
              <a:buClr>
                <a:schemeClr val="dk1"/>
              </a:buClr>
              <a:buSzPts val="1800"/>
              <a:buNone/>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228600" algn="l">
              <a:lnSpc>
                <a:spcPct val="90000"/>
              </a:lnSpc>
              <a:spcBef>
                <a:spcPts val="10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23"/>
          <p:cNvSpPr txBox="1">
            <a:spLocks noGrp="1"/>
          </p:cNvSpPr>
          <p:nvPr>
            <p:ph type="body" idx="5"/>
          </p:nvPr>
        </p:nvSpPr>
        <p:spPr>
          <a:xfrm>
            <a:off x="8902993" y="1825625"/>
            <a:ext cx="2514600" cy="427037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2"/>
              </a:buClr>
              <a:buSzPts val="1800"/>
              <a:buNone/>
              <a:defRPr sz="1800"/>
            </a:lvl1pPr>
            <a:lvl2pPr marL="914400" lvl="1" indent="-228600" algn="l">
              <a:lnSpc>
                <a:spcPct val="90000"/>
              </a:lnSpc>
              <a:spcBef>
                <a:spcPts val="600"/>
              </a:spcBef>
              <a:spcAft>
                <a:spcPts val="0"/>
              </a:spcAft>
              <a:buClr>
                <a:schemeClr val="dk1"/>
              </a:buClr>
              <a:buSzPts val="1800"/>
              <a:buNone/>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228600" algn="l">
              <a:lnSpc>
                <a:spcPct val="90000"/>
              </a:lnSpc>
              <a:spcBef>
                <a:spcPts val="10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Titre et contenu">
  <p:cSld name="2_Titre et contenu">
    <p:spTree>
      <p:nvGrpSpPr>
        <p:cNvPr id="1" name="Shape 189"/>
        <p:cNvGrpSpPr/>
        <p:nvPr/>
      </p:nvGrpSpPr>
      <p:grpSpPr>
        <a:xfrm>
          <a:off x="0" y="0"/>
          <a:ext cx="0" cy="0"/>
          <a:chOff x="0" y="0"/>
          <a:chExt cx="0" cy="0"/>
        </a:xfrm>
      </p:grpSpPr>
      <p:sp>
        <p:nvSpPr>
          <p:cNvPr id="190" name="Google Shape;190;p24"/>
          <p:cNvSpPr>
            <a:spLocks noGrp="1"/>
          </p:cNvSpPr>
          <p:nvPr>
            <p:ph type="pic" idx="2"/>
          </p:nvPr>
        </p:nvSpPr>
        <p:spPr>
          <a:xfrm>
            <a:off x="0" y="0"/>
            <a:ext cx="5653087" cy="6858000"/>
          </a:xfrm>
          <a:prstGeom prst="rect">
            <a:avLst/>
          </a:prstGeom>
          <a:noFill/>
          <a:ln>
            <a:noFill/>
          </a:ln>
        </p:spPr>
        <p:txBody>
          <a:bodyPr spcFirstLastPara="1" wrap="square" lIns="0" tIns="0" rIns="0" bIns="0" anchor="t" anchorCtr="0">
            <a:noAutofit/>
          </a:bodyPr>
          <a:lstStyle>
            <a:lvl1pPr marR="0" lvl="0" algn="l" rtl="0">
              <a:lnSpc>
                <a:spcPct val="90000"/>
              </a:lnSpc>
              <a:spcBef>
                <a:spcPts val="1200"/>
              </a:spcBef>
              <a:spcAft>
                <a:spcPts val="0"/>
              </a:spcAft>
              <a:buClr>
                <a:schemeClr val="dk2"/>
              </a:buClr>
              <a:buSzPts val="2000"/>
              <a:buFont typeface="Arial"/>
              <a:buNone/>
              <a:defRPr sz="2000" b="1" i="0" u="none" strike="noStrike" cap="none">
                <a:solidFill>
                  <a:schemeClr val="dk2"/>
                </a:solidFill>
                <a:latin typeface="Arial"/>
                <a:ea typeface="Arial"/>
                <a:cs typeface="Arial"/>
                <a:sym typeface="Arial"/>
              </a:defRPr>
            </a:lvl1pPr>
            <a:lvl2pPr marR="0" lvl="1" algn="l" rtl="0">
              <a:lnSpc>
                <a:spcPct val="90000"/>
              </a:lnSpc>
              <a:spcBef>
                <a:spcPts val="6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1" name="Google Shape;191;p24"/>
          <p:cNvSpPr txBox="1">
            <a:spLocks noGrp="1"/>
          </p:cNvSpPr>
          <p:nvPr>
            <p:ph type="title"/>
          </p:nvPr>
        </p:nvSpPr>
        <p:spPr>
          <a:xfrm>
            <a:off x="6096000" y="754912"/>
            <a:ext cx="5651205" cy="86868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24"/>
          <p:cNvSpPr txBox="1">
            <a:spLocks noGrp="1"/>
          </p:cNvSpPr>
          <p:nvPr>
            <p:ph type="body" idx="1"/>
          </p:nvPr>
        </p:nvSpPr>
        <p:spPr>
          <a:xfrm>
            <a:off x="6096000" y="1825625"/>
            <a:ext cx="5629940" cy="427037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2"/>
              </a:buClr>
              <a:buSzPts val="1800"/>
              <a:buNone/>
              <a:defRPr/>
            </a:lvl1pPr>
            <a:lvl2pPr marL="914400" lvl="1" indent="-228600" algn="l">
              <a:lnSpc>
                <a:spcPct val="90000"/>
              </a:lnSpc>
              <a:spcBef>
                <a:spcPts val="600"/>
              </a:spcBef>
              <a:spcAft>
                <a:spcPts val="0"/>
              </a:spcAft>
              <a:buClr>
                <a:schemeClr val="dk1"/>
              </a:buClr>
              <a:buSzPts val="1800"/>
              <a:buNone/>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228600" algn="l">
              <a:lnSpc>
                <a:spcPct val="90000"/>
              </a:lnSpc>
              <a:spcBef>
                <a:spcPts val="10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24"/>
          <p:cNvSpPr txBox="1">
            <a:spLocks noGrp="1"/>
          </p:cNvSpPr>
          <p:nvPr>
            <p:ph type="ftr" idx="11"/>
          </p:nvPr>
        </p:nvSpPr>
        <p:spPr>
          <a:xfrm rot="-5400000">
            <a:off x="11306805" y="5373836"/>
            <a:ext cx="1063258" cy="35271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24"/>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CA"/>
              <a:t>‹N°›</a:t>
            </a:fld>
            <a:endParaRPr/>
          </a:p>
        </p:txBody>
      </p:sp>
      <p:sp>
        <p:nvSpPr>
          <p:cNvPr id="195" name="Google Shape;195;p24"/>
          <p:cNvSpPr txBox="1">
            <a:spLocks noGrp="1"/>
          </p:cNvSpPr>
          <p:nvPr>
            <p:ph type="body" idx="3"/>
          </p:nvPr>
        </p:nvSpPr>
        <p:spPr>
          <a:xfrm>
            <a:off x="6096000" y="286709"/>
            <a:ext cx="5661837" cy="404813"/>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200"/>
              </a:spcBef>
              <a:spcAft>
                <a:spcPts val="0"/>
              </a:spcAft>
              <a:buClr>
                <a:schemeClr val="dk1"/>
              </a:buClr>
              <a:buSzPts val="1600"/>
              <a:buNone/>
              <a:defRPr sz="1600" b="0" cap="none">
                <a:solidFill>
                  <a:schemeClr val="dk1"/>
                </a:solidFill>
              </a:defRPr>
            </a:lvl1pPr>
            <a:lvl2pPr marL="914400" lvl="1" indent="-228600" algn="l">
              <a:lnSpc>
                <a:spcPct val="90000"/>
              </a:lnSpc>
              <a:spcBef>
                <a:spcPts val="600"/>
              </a:spcBef>
              <a:spcAft>
                <a:spcPts val="0"/>
              </a:spcAft>
              <a:buClr>
                <a:schemeClr val="dk1"/>
              </a:buClr>
              <a:buSzPts val="1800"/>
              <a:buNone/>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228600" algn="l">
              <a:lnSpc>
                <a:spcPct val="90000"/>
              </a:lnSpc>
              <a:spcBef>
                <a:spcPts val="10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Aide-mémoire">
  <p:cSld name="Aide-mémoire">
    <p:bg>
      <p:bgPr>
        <a:solidFill>
          <a:srgbClr val="7F7F7F"/>
        </a:solidFill>
        <a:effectLst/>
      </p:bgPr>
    </p:bg>
    <p:spTree>
      <p:nvGrpSpPr>
        <p:cNvPr id="1" name="Shape 196"/>
        <p:cNvGrpSpPr/>
        <p:nvPr/>
      </p:nvGrpSpPr>
      <p:grpSpPr>
        <a:xfrm>
          <a:off x="0" y="0"/>
          <a:ext cx="0" cy="0"/>
          <a:chOff x="0" y="0"/>
          <a:chExt cx="0" cy="0"/>
        </a:xfrm>
      </p:grpSpPr>
      <p:sp>
        <p:nvSpPr>
          <p:cNvPr id="197" name="Google Shape;197;p25"/>
          <p:cNvSpPr txBox="1">
            <a:spLocks noGrp="1"/>
          </p:cNvSpPr>
          <p:nvPr>
            <p:ph type="title"/>
          </p:nvPr>
        </p:nvSpPr>
        <p:spPr>
          <a:xfrm>
            <a:off x="1780904" y="1064384"/>
            <a:ext cx="8336341" cy="4457529"/>
          </a:xfrm>
          <a:prstGeom prst="rect">
            <a:avLst/>
          </a:prstGeom>
          <a:noFill/>
          <a:ln>
            <a:noFill/>
          </a:ln>
        </p:spPr>
        <p:txBody>
          <a:bodyPr spcFirstLastPara="1" wrap="square" lIns="0" tIns="0" rIns="0" bIns="0" anchor="ctr" anchorCtr="0">
            <a:noAutofit/>
          </a:bodyPr>
          <a:lstStyle>
            <a:lvl1pPr lvl="0" algn="l">
              <a:lnSpc>
                <a:spcPct val="85000"/>
              </a:lnSpc>
              <a:spcBef>
                <a:spcPts val="0"/>
              </a:spcBef>
              <a:spcAft>
                <a:spcPts val="0"/>
              </a:spcAft>
              <a:buClr>
                <a:schemeClr val="lt1"/>
              </a:buClr>
              <a:buSzPts val="6000"/>
              <a:buFont typeface="Arial"/>
              <a:buNone/>
              <a:defRPr sz="6000" b="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_bleu">
  <p:cSld name="Section_bleu">
    <p:spTree>
      <p:nvGrpSpPr>
        <p:cNvPr id="1" name="Shape 38"/>
        <p:cNvGrpSpPr/>
        <p:nvPr/>
      </p:nvGrpSpPr>
      <p:grpSpPr>
        <a:xfrm>
          <a:off x="0" y="0"/>
          <a:ext cx="0" cy="0"/>
          <a:chOff x="0" y="0"/>
          <a:chExt cx="0" cy="0"/>
        </a:xfrm>
      </p:grpSpPr>
      <p:pic>
        <p:nvPicPr>
          <p:cNvPr id="39" name="Google Shape;39;p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0" name="Google Shape;40;p4"/>
          <p:cNvPicPr preferRelativeResize="0"/>
          <p:nvPr/>
        </p:nvPicPr>
        <p:blipFill rotWithShape="1">
          <a:blip r:embed="rId3">
            <a:alphaModFix/>
          </a:blip>
          <a:srcRect l="-6816"/>
          <a:stretch/>
        </p:blipFill>
        <p:spPr>
          <a:xfrm>
            <a:off x="10983433" y="5977579"/>
            <a:ext cx="1208567" cy="880422"/>
          </a:xfrm>
          <a:prstGeom prst="rect">
            <a:avLst/>
          </a:prstGeom>
          <a:noFill/>
          <a:ln>
            <a:noFill/>
          </a:ln>
        </p:spPr>
      </p:pic>
      <p:sp>
        <p:nvSpPr>
          <p:cNvPr id="41" name="Google Shape;41;p4"/>
          <p:cNvSpPr txBox="1">
            <a:spLocks noGrp="1"/>
          </p:cNvSpPr>
          <p:nvPr>
            <p:ph type="title"/>
          </p:nvPr>
        </p:nvSpPr>
        <p:spPr>
          <a:xfrm>
            <a:off x="4572000" y="1721970"/>
            <a:ext cx="6858000" cy="22860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4800"/>
              <a:buFont typeface="Arial"/>
              <a:buNone/>
              <a:defRPr sz="4800" b="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
          <p:cNvSpPr txBox="1">
            <a:spLocks noGrp="1"/>
          </p:cNvSpPr>
          <p:nvPr>
            <p:ph type="body" idx="1"/>
          </p:nvPr>
        </p:nvSpPr>
        <p:spPr>
          <a:xfrm>
            <a:off x="4572000" y="4047202"/>
            <a:ext cx="6858000" cy="150018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lt1"/>
              </a:buClr>
              <a:buSzPts val="1600"/>
              <a:buNone/>
              <a:defRPr sz="1600">
                <a:solidFill>
                  <a:schemeClr val="lt1"/>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400"/>
              </a:spcBef>
              <a:spcAft>
                <a:spcPts val="0"/>
              </a:spcAft>
              <a:buClr>
                <a:srgbClr val="888888"/>
              </a:buClr>
              <a:buSzPts val="1800"/>
              <a:buNone/>
              <a:defRPr sz="1800">
                <a:solidFill>
                  <a:srgbClr val="888888"/>
                </a:solidFill>
              </a:defRPr>
            </a:lvl3pPr>
            <a:lvl4pPr marL="1828800" lvl="3" indent="-228600" algn="l">
              <a:lnSpc>
                <a:spcPct val="90000"/>
              </a:lnSpc>
              <a:spcBef>
                <a:spcPts val="400"/>
              </a:spcBef>
              <a:spcAft>
                <a:spcPts val="0"/>
              </a:spcAft>
              <a:buClr>
                <a:srgbClr val="888888"/>
              </a:buClr>
              <a:buSzPts val="1600"/>
              <a:buNone/>
              <a:defRPr sz="1600">
                <a:solidFill>
                  <a:srgbClr val="888888"/>
                </a:solidFill>
              </a:defRPr>
            </a:lvl4pPr>
            <a:lvl5pPr marL="2286000" lvl="4" indent="-228600" algn="l">
              <a:lnSpc>
                <a:spcPct val="90000"/>
              </a:lnSpc>
              <a:spcBef>
                <a:spcPts val="10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4"/>
          <p:cNvSpPr txBox="1">
            <a:spLocks noGrp="1"/>
          </p:cNvSpPr>
          <p:nvPr>
            <p:ph type="ftr" idx="11"/>
          </p:nvPr>
        </p:nvSpPr>
        <p:spPr>
          <a:xfrm rot="-5400000">
            <a:off x="11306805" y="5373836"/>
            <a:ext cx="1063258" cy="35271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CA"/>
              <a:t>‹N°›</a:t>
            </a:fld>
            <a:endParaRPr/>
          </a:p>
        </p:txBody>
      </p:sp>
      <p:sp>
        <p:nvSpPr>
          <p:cNvPr id="45" name="Google Shape;45;p4"/>
          <p:cNvSpPr txBox="1">
            <a:spLocks noGrp="1"/>
          </p:cNvSpPr>
          <p:nvPr>
            <p:ph type="body" idx="2"/>
          </p:nvPr>
        </p:nvSpPr>
        <p:spPr>
          <a:xfrm>
            <a:off x="797442" y="1701431"/>
            <a:ext cx="2041451" cy="1498600"/>
          </a:xfrm>
          <a:prstGeom prst="rect">
            <a:avLst/>
          </a:prstGeom>
          <a:noFill/>
          <a:ln>
            <a:noFill/>
          </a:ln>
        </p:spPr>
        <p:txBody>
          <a:bodyPr spcFirstLastPara="1" wrap="square" lIns="0" tIns="0" rIns="0" bIns="0" anchor="b" anchorCtr="0">
            <a:noAutofit/>
          </a:bodyPr>
          <a:lstStyle>
            <a:lvl1pPr marL="457200" lvl="0" indent="-228600" algn="ctr">
              <a:lnSpc>
                <a:spcPct val="90000"/>
              </a:lnSpc>
              <a:spcBef>
                <a:spcPts val="1200"/>
              </a:spcBef>
              <a:spcAft>
                <a:spcPts val="0"/>
              </a:spcAft>
              <a:buClr>
                <a:schemeClr val="lt1"/>
              </a:buClr>
              <a:buSzPts val="12000"/>
              <a:buNone/>
              <a:defRPr sz="12000" b="0">
                <a:solidFill>
                  <a:schemeClr val="lt1"/>
                </a:solidFill>
              </a:defRPr>
            </a:lvl1pPr>
            <a:lvl2pPr marL="914400" lvl="1" indent="-228600" algn="l">
              <a:lnSpc>
                <a:spcPct val="90000"/>
              </a:lnSpc>
              <a:spcBef>
                <a:spcPts val="600"/>
              </a:spcBef>
              <a:spcAft>
                <a:spcPts val="0"/>
              </a:spcAft>
              <a:buClr>
                <a:schemeClr val="dk1"/>
              </a:buClr>
              <a:buSzPts val="1800"/>
              <a:buNone/>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228600" algn="l">
              <a:lnSpc>
                <a:spcPct val="90000"/>
              </a:lnSpc>
              <a:spcBef>
                <a:spcPts val="10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6" name="Google Shape;46;p4"/>
          <p:cNvPicPr preferRelativeResize="0"/>
          <p:nvPr/>
        </p:nvPicPr>
        <p:blipFill rotWithShape="1">
          <a:blip r:embed="rId4">
            <a:alphaModFix/>
          </a:blip>
          <a:srcRect/>
          <a:stretch/>
        </p:blipFill>
        <p:spPr>
          <a:xfrm>
            <a:off x="391928" y="3955312"/>
            <a:ext cx="3863147" cy="25837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10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 colonne">
  <p:cSld name="1 colonne">
    <p:spTree>
      <p:nvGrpSpPr>
        <p:cNvPr id="1" name="Shape 47"/>
        <p:cNvGrpSpPr/>
        <p:nvPr/>
      </p:nvGrpSpPr>
      <p:grpSpPr>
        <a:xfrm>
          <a:off x="0" y="0"/>
          <a:ext cx="0" cy="0"/>
          <a:chOff x="0" y="0"/>
          <a:chExt cx="0" cy="0"/>
        </a:xfrm>
      </p:grpSpPr>
      <p:sp>
        <p:nvSpPr>
          <p:cNvPr id="48" name="Google Shape;48;p5"/>
          <p:cNvSpPr txBox="1">
            <a:spLocks noGrp="1"/>
          </p:cNvSpPr>
          <p:nvPr>
            <p:ph type="title"/>
          </p:nvPr>
        </p:nvSpPr>
        <p:spPr>
          <a:xfrm>
            <a:off x="685800" y="754912"/>
            <a:ext cx="10744200" cy="86868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
          <p:cNvSpPr txBox="1">
            <a:spLocks noGrp="1"/>
          </p:cNvSpPr>
          <p:nvPr>
            <p:ph type="body" idx="1"/>
          </p:nvPr>
        </p:nvSpPr>
        <p:spPr>
          <a:xfrm>
            <a:off x="685800" y="1825625"/>
            <a:ext cx="10744200" cy="427037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2"/>
              </a:buClr>
              <a:buSzPts val="1800"/>
              <a:buNone/>
              <a:defRPr/>
            </a:lvl1pPr>
            <a:lvl2pPr marL="914400" lvl="1" indent="-228600" algn="l">
              <a:lnSpc>
                <a:spcPct val="90000"/>
              </a:lnSpc>
              <a:spcBef>
                <a:spcPts val="600"/>
              </a:spcBef>
              <a:spcAft>
                <a:spcPts val="0"/>
              </a:spcAft>
              <a:buClr>
                <a:schemeClr val="dk1"/>
              </a:buClr>
              <a:buSzPts val="1800"/>
              <a:buNone/>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228600" algn="l">
              <a:lnSpc>
                <a:spcPct val="90000"/>
              </a:lnSpc>
              <a:spcBef>
                <a:spcPts val="10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5"/>
          <p:cNvSpPr txBox="1">
            <a:spLocks noGrp="1"/>
          </p:cNvSpPr>
          <p:nvPr>
            <p:ph type="ftr" idx="11"/>
          </p:nvPr>
        </p:nvSpPr>
        <p:spPr>
          <a:xfrm rot="-5400000">
            <a:off x="11306805" y="5373836"/>
            <a:ext cx="1063258" cy="35271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CA"/>
              <a:t>‹N°›</a:t>
            </a:fld>
            <a:endParaRPr/>
          </a:p>
        </p:txBody>
      </p:sp>
      <p:sp>
        <p:nvSpPr>
          <p:cNvPr id="52" name="Google Shape;52;p5"/>
          <p:cNvSpPr txBox="1">
            <a:spLocks noGrp="1"/>
          </p:cNvSpPr>
          <p:nvPr>
            <p:ph type="body" idx="2"/>
          </p:nvPr>
        </p:nvSpPr>
        <p:spPr>
          <a:xfrm>
            <a:off x="685800" y="286709"/>
            <a:ext cx="10744200" cy="404813"/>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200"/>
              </a:spcBef>
              <a:spcAft>
                <a:spcPts val="0"/>
              </a:spcAft>
              <a:buClr>
                <a:schemeClr val="dk1"/>
              </a:buClr>
              <a:buSzPts val="1600"/>
              <a:buNone/>
              <a:defRPr sz="1600" b="0" cap="none">
                <a:solidFill>
                  <a:schemeClr val="dk1"/>
                </a:solidFill>
              </a:defRPr>
            </a:lvl1pPr>
            <a:lvl2pPr marL="914400" lvl="1" indent="-228600" algn="l">
              <a:lnSpc>
                <a:spcPct val="90000"/>
              </a:lnSpc>
              <a:spcBef>
                <a:spcPts val="600"/>
              </a:spcBef>
              <a:spcAft>
                <a:spcPts val="0"/>
              </a:spcAft>
              <a:buClr>
                <a:schemeClr val="dk1"/>
              </a:buClr>
              <a:buSzPts val="1800"/>
              <a:buNone/>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228600" algn="l">
              <a:lnSpc>
                <a:spcPct val="90000"/>
              </a:lnSpc>
              <a:spcBef>
                <a:spcPts val="10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 colonnes">
  <p:cSld name="3 colonnes">
    <p:spTree>
      <p:nvGrpSpPr>
        <p:cNvPr id="1" name="Shape 53"/>
        <p:cNvGrpSpPr/>
        <p:nvPr/>
      </p:nvGrpSpPr>
      <p:grpSpPr>
        <a:xfrm>
          <a:off x="0" y="0"/>
          <a:ext cx="0" cy="0"/>
          <a:chOff x="0" y="0"/>
          <a:chExt cx="0" cy="0"/>
        </a:xfrm>
      </p:grpSpPr>
      <p:sp>
        <p:nvSpPr>
          <p:cNvPr id="54" name="Google Shape;54;p6"/>
          <p:cNvSpPr txBox="1">
            <a:spLocks noGrp="1"/>
          </p:cNvSpPr>
          <p:nvPr>
            <p:ph type="title"/>
          </p:nvPr>
        </p:nvSpPr>
        <p:spPr>
          <a:xfrm>
            <a:off x="685800" y="754912"/>
            <a:ext cx="10744200" cy="86868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6"/>
          <p:cNvSpPr txBox="1">
            <a:spLocks noGrp="1"/>
          </p:cNvSpPr>
          <p:nvPr>
            <p:ph type="body" idx="1"/>
          </p:nvPr>
        </p:nvSpPr>
        <p:spPr>
          <a:xfrm>
            <a:off x="685800" y="1825625"/>
            <a:ext cx="3386470" cy="427037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2"/>
              </a:buClr>
              <a:buSzPts val="1800"/>
              <a:buNone/>
              <a:defRPr/>
            </a:lvl1pPr>
            <a:lvl2pPr marL="914400" lvl="1" indent="-228600" algn="l">
              <a:lnSpc>
                <a:spcPct val="90000"/>
              </a:lnSpc>
              <a:spcBef>
                <a:spcPts val="600"/>
              </a:spcBef>
              <a:spcAft>
                <a:spcPts val="0"/>
              </a:spcAft>
              <a:buClr>
                <a:schemeClr val="dk1"/>
              </a:buClr>
              <a:buSzPts val="1800"/>
              <a:buNone/>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228600" algn="l">
              <a:lnSpc>
                <a:spcPct val="90000"/>
              </a:lnSpc>
              <a:spcBef>
                <a:spcPts val="10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6"/>
          <p:cNvSpPr txBox="1">
            <a:spLocks noGrp="1"/>
          </p:cNvSpPr>
          <p:nvPr>
            <p:ph type="body" idx="2"/>
          </p:nvPr>
        </p:nvSpPr>
        <p:spPr>
          <a:xfrm>
            <a:off x="4356691" y="1825625"/>
            <a:ext cx="3386470" cy="427037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2"/>
              </a:buClr>
              <a:buSzPts val="1800"/>
              <a:buNone/>
              <a:defRPr/>
            </a:lvl1pPr>
            <a:lvl2pPr marL="914400" lvl="1" indent="-228600" algn="l">
              <a:lnSpc>
                <a:spcPct val="90000"/>
              </a:lnSpc>
              <a:spcBef>
                <a:spcPts val="600"/>
              </a:spcBef>
              <a:spcAft>
                <a:spcPts val="0"/>
              </a:spcAft>
              <a:buClr>
                <a:schemeClr val="dk1"/>
              </a:buClr>
              <a:buSzPts val="1800"/>
              <a:buNone/>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228600" algn="l">
              <a:lnSpc>
                <a:spcPct val="90000"/>
              </a:lnSpc>
              <a:spcBef>
                <a:spcPts val="10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6"/>
          <p:cNvSpPr txBox="1">
            <a:spLocks noGrp="1"/>
          </p:cNvSpPr>
          <p:nvPr>
            <p:ph type="ftr" idx="11"/>
          </p:nvPr>
        </p:nvSpPr>
        <p:spPr>
          <a:xfrm rot="-5400000">
            <a:off x="11306805" y="5373836"/>
            <a:ext cx="1063258" cy="35271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CA"/>
              <a:t>‹N°›</a:t>
            </a:fld>
            <a:endParaRPr/>
          </a:p>
        </p:txBody>
      </p:sp>
      <p:sp>
        <p:nvSpPr>
          <p:cNvPr id="59" name="Google Shape;59;p6"/>
          <p:cNvSpPr txBox="1">
            <a:spLocks noGrp="1"/>
          </p:cNvSpPr>
          <p:nvPr>
            <p:ph type="body" idx="3"/>
          </p:nvPr>
        </p:nvSpPr>
        <p:spPr>
          <a:xfrm>
            <a:off x="685800" y="286709"/>
            <a:ext cx="10744200" cy="404813"/>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200"/>
              </a:spcBef>
              <a:spcAft>
                <a:spcPts val="0"/>
              </a:spcAft>
              <a:buClr>
                <a:schemeClr val="dk1"/>
              </a:buClr>
              <a:buSzPts val="1600"/>
              <a:buNone/>
              <a:defRPr sz="1600" b="0" cap="none">
                <a:solidFill>
                  <a:schemeClr val="dk1"/>
                </a:solidFill>
              </a:defRPr>
            </a:lvl1pPr>
            <a:lvl2pPr marL="914400" lvl="1" indent="-228600" algn="l">
              <a:lnSpc>
                <a:spcPct val="90000"/>
              </a:lnSpc>
              <a:spcBef>
                <a:spcPts val="600"/>
              </a:spcBef>
              <a:spcAft>
                <a:spcPts val="0"/>
              </a:spcAft>
              <a:buClr>
                <a:schemeClr val="dk1"/>
              </a:buClr>
              <a:buSzPts val="1800"/>
              <a:buNone/>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228600" algn="l">
              <a:lnSpc>
                <a:spcPct val="90000"/>
              </a:lnSpc>
              <a:spcBef>
                <a:spcPts val="10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6"/>
          <p:cNvSpPr txBox="1">
            <a:spLocks noGrp="1"/>
          </p:cNvSpPr>
          <p:nvPr>
            <p:ph type="body" idx="4"/>
          </p:nvPr>
        </p:nvSpPr>
        <p:spPr>
          <a:xfrm>
            <a:off x="8027582" y="1825625"/>
            <a:ext cx="3386470" cy="427037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2"/>
              </a:buClr>
              <a:buSzPts val="1800"/>
              <a:buNone/>
              <a:defRPr/>
            </a:lvl1pPr>
            <a:lvl2pPr marL="914400" lvl="1" indent="-228600" algn="l">
              <a:lnSpc>
                <a:spcPct val="90000"/>
              </a:lnSpc>
              <a:spcBef>
                <a:spcPts val="600"/>
              </a:spcBef>
              <a:spcAft>
                <a:spcPts val="0"/>
              </a:spcAft>
              <a:buClr>
                <a:schemeClr val="dk1"/>
              </a:buClr>
              <a:buSzPts val="1800"/>
              <a:buNone/>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228600" algn="l">
              <a:lnSpc>
                <a:spcPct val="90000"/>
              </a:lnSpc>
              <a:spcBef>
                <a:spcPts val="10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x + image droite">
  <p:cSld name="1_Tx + image droite">
    <p:spTree>
      <p:nvGrpSpPr>
        <p:cNvPr id="1" name="Shape 61"/>
        <p:cNvGrpSpPr/>
        <p:nvPr/>
      </p:nvGrpSpPr>
      <p:grpSpPr>
        <a:xfrm>
          <a:off x="0" y="0"/>
          <a:ext cx="0" cy="0"/>
          <a:chOff x="0" y="0"/>
          <a:chExt cx="0" cy="0"/>
        </a:xfrm>
      </p:grpSpPr>
      <p:sp>
        <p:nvSpPr>
          <p:cNvPr id="62" name="Google Shape;62;p7"/>
          <p:cNvSpPr>
            <a:spLocks noGrp="1"/>
          </p:cNvSpPr>
          <p:nvPr>
            <p:ph type="pic" idx="2"/>
          </p:nvPr>
        </p:nvSpPr>
        <p:spPr>
          <a:xfrm>
            <a:off x="6538913" y="0"/>
            <a:ext cx="5653087" cy="6858000"/>
          </a:xfrm>
          <a:prstGeom prst="rect">
            <a:avLst/>
          </a:prstGeom>
          <a:noFill/>
          <a:ln>
            <a:noFill/>
          </a:ln>
        </p:spPr>
        <p:txBody>
          <a:bodyPr spcFirstLastPara="1" wrap="square" lIns="0" tIns="0" rIns="0" bIns="0" anchor="t" anchorCtr="0">
            <a:noAutofit/>
          </a:bodyPr>
          <a:lstStyle>
            <a:lvl1pPr marR="0" lvl="0" algn="l" rtl="0">
              <a:lnSpc>
                <a:spcPct val="90000"/>
              </a:lnSpc>
              <a:spcBef>
                <a:spcPts val="1200"/>
              </a:spcBef>
              <a:spcAft>
                <a:spcPts val="0"/>
              </a:spcAft>
              <a:buClr>
                <a:schemeClr val="dk2"/>
              </a:buClr>
              <a:buSzPts val="2000"/>
              <a:buFont typeface="Arial"/>
              <a:buNone/>
              <a:defRPr sz="2000" b="1" i="0" u="none" strike="noStrike" cap="none">
                <a:solidFill>
                  <a:schemeClr val="dk2"/>
                </a:solidFill>
                <a:latin typeface="Arial"/>
                <a:ea typeface="Arial"/>
                <a:cs typeface="Arial"/>
                <a:sym typeface="Arial"/>
              </a:defRPr>
            </a:lvl1pPr>
            <a:lvl2pPr marR="0" lvl="1" algn="l" rtl="0">
              <a:lnSpc>
                <a:spcPct val="90000"/>
              </a:lnSpc>
              <a:spcBef>
                <a:spcPts val="6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3" name="Google Shape;63;p7"/>
          <p:cNvSpPr txBox="1">
            <a:spLocks noGrp="1"/>
          </p:cNvSpPr>
          <p:nvPr>
            <p:ph type="title"/>
          </p:nvPr>
        </p:nvSpPr>
        <p:spPr>
          <a:xfrm>
            <a:off x="685800" y="754912"/>
            <a:ext cx="5651205" cy="86868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3"/>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7"/>
          <p:cNvSpPr txBox="1">
            <a:spLocks noGrp="1"/>
          </p:cNvSpPr>
          <p:nvPr>
            <p:ph type="body" idx="1"/>
          </p:nvPr>
        </p:nvSpPr>
        <p:spPr>
          <a:xfrm>
            <a:off x="685800" y="1825625"/>
            <a:ext cx="5629940" cy="427037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2"/>
              </a:buClr>
              <a:buSzPts val="1800"/>
              <a:buNone/>
              <a:defRPr/>
            </a:lvl1pPr>
            <a:lvl2pPr marL="914400" lvl="1" indent="-228600" algn="l">
              <a:lnSpc>
                <a:spcPct val="90000"/>
              </a:lnSpc>
              <a:spcBef>
                <a:spcPts val="600"/>
              </a:spcBef>
              <a:spcAft>
                <a:spcPts val="0"/>
              </a:spcAft>
              <a:buClr>
                <a:schemeClr val="dk1"/>
              </a:buClr>
              <a:buSzPts val="1800"/>
              <a:buNone/>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228600" algn="l">
              <a:lnSpc>
                <a:spcPct val="90000"/>
              </a:lnSpc>
              <a:spcBef>
                <a:spcPts val="10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7"/>
          <p:cNvSpPr txBox="1">
            <a:spLocks noGrp="1"/>
          </p:cNvSpPr>
          <p:nvPr>
            <p:ph type="ftr" idx="11"/>
          </p:nvPr>
        </p:nvSpPr>
        <p:spPr>
          <a:xfrm rot="-5400000">
            <a:off x="11306805" y="5373836"/>
            <a:ext cx="1063258" cy="352719"/>
          </a:xfrm>
          <a:prstGeom prst="rect">
            <a:avLst/>
          </a:prstGeom>
          <a:noFill/>
          <a:ln>
            <a:noFill/>
          </a:ln>
        </p:spPr>
        <p:txBody>
          <a:bodyPr spcFirstLastPara="1" wrap="square" lIns="0" tIns="0" rIns="0" bIns="0" anchor="ctr" anchorCtr="0">
            <a:noAutofit/>
          </a:bodyPr>
          <a:lstStyle>
            <a:lvl1pPr lvl="0" algn="l">
              <a:spcBef>
                <a:spcPts val="0"/>
              </a:spcBef>
              <a:spcAft>
                <a:spcPts val="0"/>
              </a:spcAft>
              <a:buClr>
                <a:schemeClr val="dk1"/>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66" name="Google Shape;66;p7"/>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lvl1pPr marL="0" marR="0" lvl="0" indent="0" algn="ctr">
              <a:spcBef>
                <a:spcPts val="0"/>
              </a:spcBef>
              <a:spcAft>
                <a:spcPts val="0"/>
              </a:spcAft>
              <a:buClr>
                <a:schemeClr val="lt1"/>
              </a:buClr>
              <a:buSzPts val="1300"/>
              <a:buFont typeface="Arial"/>
              <a:buNone/>
              <a:defRPr sz="1300" b="1">
                <a:solidFill>
                  <a:schemeClr val="lt1"/>
                </a:solidFill>
                <a:latin typeface="Arial"/>
                <a:ea typeface="Arial"/>
                <a:cs typeface="Arial"/>
                <a:sym typeface="Arial"/>
              </a:defRPr>
            </a:lvl1pPr>
            <a:lvl2pPr marL="0" marR="0" lvl="1" indent="0" algn="ctr">
              <a:spcBef>
                <a:spcPts val="0"/>
              </a:spcBef>
              <a:spcAft>
                <a:spcPts val="0"/>
              </a:spcAft>
              <a:buClr>
                <a:schemeClr val="lt1"/>
              </a:buClr>
              <a:buSzPts val="1300"/>
              <a:buFont typeface="Arial"/>
              <a:buNone/>
              <a:defRPr sz="1300" b="1">
                <a:solidFill>
                  <a:schemeClr val="lt1"/>
                </a:solidFill>
                <a:latin typeface="Arial"/>
                <a:ea typeface="Arial"/>
                <a:cs typeface="Arial"/>
                <a:sym typeface="Arial"/>
              </a:defRPr>
            </a:lvl2pPr>
            <a:lvl3pPr marL="0" marR="0" lvl="2" indent="0" algn="ctr">
              <a:spcBef>
                <a:spcPts val="0"/>
              </a:spcBef>
              <a:spcAft>
                <a:spcPts val="0"/>
              </a:spcAft>
              <a:buClr>
                <a:schemeClr val="lt1"/>
              </a:buClr>
              <a:buSzPts val="1300"/>
              <a:buFont typeface="Arial"/>
              <a:buNone/>
              <a:defRPr sz="1300" b="1">
                <a:solidFill>
                  <a:schemeClr val="lt1"/>
                </a:solidFill>
                <a:latin typeface="Arial"/>
                <a:ea typeface="Arial"/>
                <a:cs typeface="Arial"/>
                <a:sym typeface="Arial"/>
              </a:defRPr>
            </a:lvl3pPr>
            <a:lvl4pPr marL="0" marR="0" lvl="3" indent="0" algn="ctr">
              <a:spcBef>
                <a:spcPts val="0"/>
              </a:spcBef>
              <a:spcAft>
                <a:spcPts val="0"/>
              </a:spcAft>
              <a:buClr>
                <a:schemeClr val="lt1"/>
              </a:buClr>
              <a:buSzPts val="1300"/>
              <a:buFont typeface="Arial"/>
              <a:buNone/>
              <a:defRPr sz="1300" b="1">
                <a:solidFill>
                  <a:schemeClr val="lt1"/>
                </a:solidFill>
                <a:latin typeface="Arial"/>
                <a:ea typeface="Arial"/>
                <a:cs typeface="Arial"/>
                <a:sym typeface="Arial"/>
              </a:defRPr>
            </a:lvl4pPr>
            <a:lvl5pPr marL="0" marR="0" lvl="4" indent="0" algn="ctr">
              <a:spcBef>
                <a:spcPts val="0"/>
              </a:spcBef>
              <a:spcAft>
                <a:spcPts val="0"/>
              </a:spcAft>
              <a:buClr>
                <a:schemeClr val="lt1"/>
              </a:buClr>
              <a:buSzPts val="1300"/>
              <a:buFont typeface="Arial"/>
              <a:buNone/>
              <a:defRPr sz="1300" b="1">
                <a:solidFill>
                  <a:schemeClr val="lt1"/>
                </a:solidFill>
                <a:latin typeface="Arial"/>
                <a:ea typeface="Arial"/>
                <a:cs typeface="Arial"/>
                <a:sym typeface="Arial"/>
              </a:defRPr>
            </a:lvl5pPr>
            <a:lvl6pPr marL="0" marR="0" lvl="5" indent="0" algn="ctr">
              <a:spcBef>
                <a:spcPts val="0"/>
              </a:spcBef>
              <a:spcAft>
                <a:spcPts val="0"/>
              </a:spcAft>
              <a:buClr>
                <a:schemeClr val="lt1"/>
              </a:buClr>
              <a:buSzPts val="1300"/>
              <a:buFont typeface="Arial"/>
              <a:buNone/>
              <a:defRPr sz="1300" b="1">
                <a:solidFill>
                  <a:schemeClr val="lt1"/>
                </a:solidFill>
                <a:latin typeface="Arial"/>
                <a:ea typeface="Arial"/>
                <a:cs typeface="Arial"/>
                <a:sym typeface="Arial"/>
              </a:defRPr>
            </a:lvl6pPr>
            <a:lvl7pPr marL="0" marR="0" lvl="6" indent="0" algn="ctr">
              <a:spcBef>
                <a:spcPts val="0"/>
              </a:spcBef>
              <a:spcAft>
                <a:spcPts val="0"/>
              </a:spcAft>
              <a:buClr>
                <a:schemeClr val="lt1"/>
              </a:buClr>
              <a:buSzPts val="1300"/>
              <a:buFont typeface="Arial"/>
              <a:buNone/>
              <a:defRPr sz="1300" b="1">
                <a:solidFill>
                  <a:schemeClr val="lt1"/>
                </a:solidFill>
                <a:latin typeface="Arial"/>
                <a:ea typeface="Arial"/>
                <a:cs typeface="Arial"/>
                <a:sym typeface="Arial"/>
              </a:defRPr>
            </a:lvl7pPr>
            <a:lvl8pPr marL="0" marR="0" lvl="7" indent="0" algn="ctr">
              <a:spcBef>
                <a:spcPts val="0"/>
              </a:spcBef>
              <a:spcAft>
                <a:spcPts val="0"/>
              </a:spcAft>
              <a:buClr>
                <a:schemeClr val="lt1"/>
              </a:buClr>
              <a:buSzPts val="1300"/>
              <a:buFont typeface="Arial"/>
              <a:buNone/>
              <a:defRPr sz="1300" b="1">
                <a:solidFill>
                  <a:schemeClr val="lt1"/>
                </a:solidFill>
                <a:latin typeface="Arial"/>
                <a:ea typeface="Arial"/>
                <a:cs typeface="Arial"/>
                <a:sym typeface="Arial"/>
              </a:defRPr>
            </a:lvl8pPr>
            <a:lvl9pPr marL="0" marR="0" lvl="8" indent="0" algn="ctr">
              <a:spcBef>
                <a:spcPts val="0"/>
              </a:spcBef>
              <a:spcAft>
                <a:spcPts val="0"/>
              </a:spcAft>
              <a:buClr>
                <a:schemeClr val="lt1"/>
              </a:buClr>
              <a:buSzPts val="1300"/>
              <a:buFont typeface="Arial"/>
              <a:buNone/>
              <a:defRPr sz="1300" b="1">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CA"/>
              <a:t>‹N°›</a:t>
            </a:fld>
            <a:endParaRPr/>
          </a:p>
        </p:txBody>
      </p:sp>
      <p:sp>
        <p:nvSpPr>
          <p:cNvPr id="67" name="Google Shape;67;p7"/>
          <p:cNvSpPr txBox="1">
            <a:spLocks noGrp="1"/>
          </p:cNvSpPr>
          <p:nvPr>
            <p:ph type="body" idx="3"/>
          </p:nvPr>
        </p:nvSpPr>
        <p:spPr>
          <a:xfrm>
            <a:off x="685800" y="286709"/>
            <a:ext cx="5661837" cy="404813"/>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200"/>
              </a:spcBef>
              <a:spcAft>
                <a:spcPts val="0"/>
              </a:spcAft>
              <a:buClr>
                <a:schemeClr val="dk1"/>
              </a:buClr>
              <a:buSzPts val="1600"/>
              <a:buNone/>
              <a:defRPr sz="1600" b="0" cap="none">
                <a:solidFill>
                  <a:schemeClr val="dk1"/>
                </a:solidFill>
              </a:defRPr>
            </a:lvl1pPr>
            <a:lvl2pPr marL="914400" lvl="1" indent="-228600" algn="l">
              <a:lnSpc>
                <a:spcPct val="90000"/>
              </a:lnSpc>
              <a:spcBef>
                <a:spcPts val="600"/>
              </a:spcBef>
              <a:spcAft>
                <a:spcPts val="0"/>
              </a:spcAft>
              <a:buClr>
                <a:schemeClr val="dk1"/>
              </a:buClr>
              <a:buSzPts val="1800"/>
              <a:buNone/>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228600" algn="l">
              <a:lnSpc>
                <a:spcPct val="90000"/>
              </a:lnSpc>
              <a:spcBef>
                <a:spcPts val="10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x + image droite">
  <p:cSld name="Tx + image droite">
    <p:spTree>
      <p:nvGrpSpPr>
        <p:cNvPr id="1" name="Shape 68"/>
        <p:cNvGrpSpPr/>
        <p:nvPr/>
      </p:nvGrpSpPr>
      <p:grpSpPr>
        <a:xfrm>
          <a:off x="0" y="0"/>
          <a:ext cx="0" cy="0"/>
          <a:chOff x="0" y="0"/>
          <a:chExt cx="0" cy="0"/>
        </a:xfrm>
      </p:grpSpPr>
      <p:sp>
        <p:nvSpPr>
          <p:cNvPr id="69" name="Google Shape;69;p8"/>
          <p:cNvSpPr>
            <a:spLocks noGrp="1"/>
          </p:cNvSpPr>
          <p:nvPr>
            <p:ph type="pic" idx="2"/>
          </p:nvPr>
        </p:nvSpPr>
        <p:spPr>
          <a:xfrm>
            <a:off x="6538913" y="0"/>
            <a:ext cx="5653087" cy="6858000"/>
          </a:xfrm>
          <a:prstGeom prst="rect">
            <a:avLst/>
          </a:prstGeom>
          <a:noFill/>
          <a:ln>
            <a:noFill/>
          </a:ln>
        </p:spPr>
        <p:txBody>
          <a:bodyPr spcFirstLastPara="1" wrap="square" lIns="0" tIns="0" rIns="0" bIns="0" anchor="t" anchorCtr="0">
            <a:noAutofit/>
          </a:bodyPr>
          <a:lstStyle>
            <a:lvl1pPr marR="0" lvl="0" algn="l" rtl="0">
              <a:lnSpc>
                <a:spcPct val="90000"/>
              </a:lnSpc>
              <a:spcBef>
                <a:spcPts val="1200"/>
              </a:spcBef>
              <a:spcAft>
                <a:spcPts val="0"/>
              </a:spcAft>
              <a:buClr>
                <a:schemeClr val="dk2"/>
              </a:buClr>
              <a:buSzPts val="2000"/>
              <a:buFont typeface="Arial"/>
              <a:buNone/>
              <a:defRPr sz="2000" b="1" i="0" u="none" strike="noStrike" cap="none">
                <a:solidFill>
                  <a:schemeClr val="dk2"/>
                </a:solidFill>
                <a:latin typeface="Arial"/>
                <a:ea typeface="Arial"/>
                <a:cs typeface="Arial"/>
                <a:sym typeface="Arial"/>
              </a:defRPr>
            </a:lvl1pPr>
            <a:lvl2pPr marR="0" lvl="1" algn="l" rtl="0">
              <a:lnSpc>
                <a:spcPct val="90000"/>
              </a:lnSpc>
              <a:spcBef>
                <a:spcPts val="6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0" name="Google Shape;70;p8"/>
          <p:cNvSpPr txBox="1">
            <a:spLocks noGrp="1"/>
          </p:cNvSpPr>
          <p:nvPr>
            <p:ph type="title"/>
          </p:nvPr>
        </p:nvSpPr>
        <p:spPr>
          <a:xfrm>
            <a:off x="685800" y="754912"/>
            <a:ext cx="5651205" cy="86868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8"/>
          <p:cNvSpPr txBox="1">
            <a:spLocks noGrp="1"/>
          </p:cNvSpPr>
          <p:nvPr>
            <p:ph type="body" idx="1"/>
          </p:nvPr>
        </p:nvSpPr>
        <p:spPr>
          <a:xfrm>
            <a:off x="685800" y="1825625"/>
            <a:ext cx="5629940" cy="427037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2"/>
              </a:buClr>
              <a:buSzPts val="1800"/>
              <a:buNone/>
              <a:defRPr/>
            </a:lvl1pPr>
            <a:lvl2pPr marL="914400" lvl="1" indent="-228600" algn="l">
              <a:lnSpc>
                <a:spcPct val="90000"/>
              </a:lnSpc>
              <a:spcBef>
                <a:spcPts val="600"/>
              </a:spcBef>
              <a:spcAft>
                <a:spcPts val="0"/>
              </a:spcAft>
              <a:buClr>
                <a:schemeClr val="dk1"/>
              </a:buClr>
              <a:buSzPts val="1800"/>
              <a:buNone/>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228600" algn="l">
              <a:lnSpc>
                <a:spcPct val="90000"/>
              </a:lnSpc>
              <a:spcBef>
                <a:spcPts val="10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8"/>
          <p:cNvSpPr txBox="1">
            <a:spLocks noGrp="1"/>
          </p:cNvSpPr>
          <p:nvPr>
            <p:ph type="ftr" idx="11"/>
          </p:nvPr>
        </p:nvSpPr>
        <p:spPr>
          <a:xfrm rot="-5400000">
            <a:off x="11306805" y="5373836"/>
            <a:ext cx="1063258" cy="35271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8"/>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CA"/>
              <a:t>‹N°›</a:t>
            </a:fld>
            <a:endParaRPr/>
          </a:p>
        </p:txBody>
      </p:sp>
      <p:sp>
        <p:nvSpPr>
          <p:cNvPr id="74" name="Google Shape;74;p8"/>
          <p:cNvSpPr txBox="1">
            <a:spLocks noGrp="1"/>
          </p:cNvSpPr>
          <p:nvPr>
            <p:ph type="body" idx="3"/>
          </p:nvPr>
        </p:nvSpPr>
        <p:spPr>
          <a:xfrm>
            <a:off x="685800" y="286709"/>
            <a:ext cx="5661837" cy="404813"/>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200"/>
              </a:spcBef>
              <a:spcAft>
                <a:spcPts val="0"/>
              </a:spcAft>
              <a:buClr>
                <a:schemeClr val="dk1"/>
              </a:buClr>
              <a:buSzPts val="1600"/>
              <a:buNone/>
              <a:defRPr sz="1600" b="0" cap="none">
                <a:solidFill>
                  <a:schemeClr val="dk1"/>
                </a:solidFill>
              </a:defRPr>
            </a:lvl1pPr>
            <a:lvl2pPr marL="914400" lvl="1" indent="-228600" algn="l">
              <a:lnSpc>
                <a:spcPct val="90000"/>
              </a:lnSpc>
              <a:spcBef>
                <a:spcPts val="600"/>
              </a:spcBef>
              <a:spcAft>
                <a:spcPts val="0"/>
              </a:spcAft>
              <a:buClr>
                <a:schemeClr val="dk1"/>
              </a:buClr>
              <a:buSzPts val="1800"/>
              <a:buNone/>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228600" algn="l">
              <a:lnSpc>
                <a:spcPct val="90000"/>
              </a:lnSpc>
              <a:spcBef>
                <a:spcPts val="10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_rouge">
  <p:cSld name="1_Section_rouge">
    <p:spTree>
      <p:nvGrpSpPr>
        <p:cNvPr id="1" name="Shape 75"/>
        <p:cNvGrpSpPr/>
        <p:nvPr/>
      </p:nvGrpSpPr>
      <p:grpSpPr>
        <a:xfrm>
          <a:off x="0" y="0"/>
          <a:ext cx="0" cy="0"/>
          <a:chOff x="0" y="0"/>
          <a:chExt cx="0" cy="0"/>
        </a:xfrm>
      </p:grpSpPr>
      <p:pic>
        <p:nvPicPr>
          <p:cNvPr id="76" name="Google Shape;76;p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7" name="Google Shape;77;p9"/>
          <p:cNvPicPr preferRelativeResize="0"/>
          <p:nvPr/>
        </p:nvPicPr>
        <p:blipFill rotWithShape="1">
          <a:blip r:embed="rId3">
            <a:alphaModFix/>
          </a:blip>
          <a:srcRect l="-6816"/>
          <a:stretch/>
        </p:blipFill>
        <p:spPr>
          <a:xfrm>
            <a:off x="10983433" y="5977579"/>
            <a:ext cx="1208567" cy="880422"/>
          </a:xfrm>
          <a:prstGeom prst="rect">
            <a:avLst/>
          </a:prstGeom>
          <a:noFill/>
          <a:ln>
            <a:noFill/>
          </a:ln>
        </p:spPr>
      </p:pic>
      <p:sp>
        <p:nvSpPr>
          <p:cNvPr id="78" name="Google Shape;78;p9"/>
          <p:cNvSpPr txBox="1">
            <a:spLocks noGrp="1"/>
          </p:cNvSpPr>
          <p:nvPr>
            <p:ph type="title"/>
          </p:nvPr>
        </p:nvSpPr>
        <p:spPr>
          <a:xfrm>
            <a:off x="4572000" y="1721970"/>
            <a:ext cx="6858000" cy="22860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4800"/>
              <a:buFont typeface="Arial"/>
              <a:buNone/>
              <a:defRPr sz="4800" b="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9"/>
          <p:cNvSpPr txBox="1">
            <a:spLocks noGrp="1"/>
          </p:cNvSpPr>
          <p:nvPr>
            <p:ph type="body" idx="1"/>
          </p:nvPr>
        </p:nvSpPr>
        <p:spPr>
          <a:xfrm>
            <a:off x="4572000" y="4047202"/>
            <a:ext cx="6858000" cy="150018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lt1"/>
              </a:buClr>
              <a:buSzPts val="1600"/>
              <a:buNone/>
              <a:defRPr sz="1600">
                <a:solidFill>
                  <a:schemeClr val="lt1"/>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400"/>
              </a:spcBef>
              <a:spcAft>
                <a:spcPts val="0"/>
              </a:spcAft>
              <a:buClr>
                <a:srgbClr val="888888"/>
              </a:buClr>
              <a:buSzPts val="1800"/>
              <a:buNone/>
              <a:defRPr sz="1800">
                <a:solidFill>
                  <a:srgbClr val="888888"/>
                </a:solidFill>
              </a:defRPr>
            </a:lvl3pPr>
            <a:lvl4pPr marL="1828800" lvl="3" indent="-228600" algn="l">
              <a:lnSpc>
                <a:spcPct val="90000"/>
              </a:lnSpc>
              <a:spcBef>
                <a:spcPts val="400"/>
              </a:spcBef>
              <a:spcAft>
                <a:spcPts val="0"/>
              </a:spcAft>
              <a:buClr>
                <a:srgbClr val="888888"/>
              </a:buClr>
              <a:buSzPts val="1600"/>
              <a:buNone/>
              <a:defRPr sz="1600">
                <a:solidFill>
                  <a:srgbClr val="888888"/>
                </a:solidFill>
              </a:defRPr>
            </a:lvl4pPr>
            <a:lvl5pPr marL="2286000" lvl="4" indent="-228600" algn="l">
              <a:lnSpc>
                <a:spcPct val="90000"/>
              </a:lnSpc>
              <a:spcBef>
                <a:spcPts val="10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80" name="Google Shape;80;p9"/>
          <p:cNvSpPr txBox="1">
            <a:spLocks noGrp="1"/>
          </p:cNvSpPr>
          <p:nvPr>
            <p:ph type="ftr" idx="11"/>
          </p:nvPr>
        </p:nvSpPr>
        <p:spPr>
          <a:xfrm rot="-5400000">
            <a:off x="11306805" y="5373836"/>
            <a:ext cx="1063258" cy="352719"/>
          </a:xfrm>
          <a:prstGeom prst="rect">
            <a:avLst/>
          </a:prstGeom>
          <a:noFill/>
          <a:ln>
            <a:noFill/>
          </a:ln>
        </p:spPr>
        <p:txBody>
          <a:bodyPr spcFirstLastPara="1" wrap="square" lIns="0" tIns="0" rIns="0" bIns="0" anchor="ctr" anchorCtr="0">
            <a:noAutofit/>
          </a:bodyPr>
          <a:lstStyle>
            <a:lvl1pPr lvl="0" algn="l">
              <a:spcBef>
                <a:spcPts val="0"/>
              </a:spcBef>
              <a:spcAft>
                <a:spcPts val="0"/>
              </a:spcAft>
              <a:buClr>
                <a:schemeClr val="lt1"/>
              </a:buClr>
              <a:buSzPts val="1400"/>
              <a:buFont typeface="Arial"/>
              <a:buNone/>
              <a:defRPr>
                <a:solidFill>
                  <a:schemeClr val="lt1"/>
                </a:solidFill>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81" name="Google Shape;81;p9"/>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lvl1pPr marL="0" marR="0" lvl="0" indent="0" algn="ctr">
              <a:spcBef>
                <a:spcPts val="0"/>
              </a:spcBef>
              <a:spcAft>
                <a:spcPts val="0"/>
              </a:spcAft>
              <a:buClr>
                <a:schemeClr val="lt1"/>
              </a:buClr>
              <a:buSzPts val="1300"/>
              <a:buFont typeface="Arial"/>
              <a:buNone/>
              <a:defRPr sz="1300" b="1">
                <a:solidFill>
                  <a:schemeClr val="lt1"/>
                </a:solidFill>
                <a:latin typeface="Arial"/>
                <a:ea typeface="Arial"/>
                <a:cs typeface="Arial"/>
                <a:sym typeface="Arial"/>
              </a:defRPr>
            </a:lvl1pPr>
            <a:lvl2pPr marL="0" marR="0" lvl="1" indent="0" algn="ctr">
              <a:spcBef>
                <a:spcPts val="0"/>
              </a:spcBef>
              <a:spcAft>
                <a:spcPts val="0"/>
              </a:spcAft>
              <a:buClr>
                <a:schemeClr val="lt1"/>
              </a:buClr>
              <a:buSzPts val="1300"/>
              <a:buFont typeface="Arial"/>
              <a:buNone/>
              <a:defRPr sz="1300" b="1">
                <a:solidFill>
                  <a:schemeClr val="lt1"/>
                </a:solidFill>
                <a:latin typeface="Arial"/>
                <a:ea typeface="Arial"/>
                <a:cs typeface="Arial"/>
                <a:sym typeface="Arial"/>
              </a:defRPr>
            </a:lvl2pPr>
            <a:lvl3pPr marL="0" marR="0" lvl="2" indent="0" algn="ctr">
              <a:spcBef>
                <a:spcPts val="0"/>
              </a:spcBef>
              <a:spcAft>
                <a:spcPts val="0"/>
              </a:spcAft>
              <a:buClr>
                <a:schemeClr val="lt1"/>
              </a:buClr>
              <a:buSzPts val="1300"/>
              <a:buFont typeface="Arial"/>
              <a:buNone/>
              <a:defRPr sz="1300" b="1">
                <a:solidFill>
                  <a:schemeClr val="lt1"/>
                </a:solidFill>
                <a:latin typeface="Arial"/>
                <a:ea typeface="Arial"/>
                <a:cs typeface="Arial"/>
                <a:sym typeface="Arial"/>
              </a:defRPr>
            </a:lvl3pPr>
            <a:lvl4pPr marL="0" marR="0" lvl="3" indent="0" algn="ctr">
              <a:spcBef>
                <a:spcPts val="0"/>
              </a:spcBef>
              <a:spcAft>
                <a:spcPts val="0"/>
              </a:spcAft>
              <a:buClr>
                <a:schemeClr val="lt1"/>
              </a:buClr>
              <a:buSzPts val="1300"/>
              <a:buFont typeface="Arial"/>
              <a:buNone/>
              <a:defRPr sz="1300" b="1">
                <a:solidFill>
                  <a:schemeClr val="lt1"/>
                </a:solidFill>
                <a:latin typeface="Arial"/>
                <a:ea typeface="Arial"/>
                <a:cs typeface="Arial"/>
                <a:sym typeface="Arial"/>
              </a:defRPr>
            </a:lvl4pPr>
            <a:lvl5pPr marL="0" marR="0" lvl="4" indent="0" algn="ctr">
              <a:spcBef>
                <a:spcPts val="0"/>
              </a:spcBef>
              <a:spcAft>
                <a:spcPts val="0"/>
              </a:spcAft>
              <a:buClr>
                <a:schemeClr val="lt1"/>
              </a:buClr>
              <a:buSzPts val="1300"/>
              <a:buFont typeface="Arial"/>
              <a:buNone/>
              <a:defRPr sz="1300" b="1">
                <a:solidFill>
                  <a:schemeClr val="lt1"/>
                </a:solidFill>
                <a:latin typeface="Arial"/>
                <a:ea typeface="Arial"/>
                <a:cs typeface="Arial"/>
                <a:sym typeface="Arial"/>
              </a:defRPr>
            </a:lvl5pPr>
            <a:lvl6pPr marL="0" marR="0" lvl="5" indent="0" algn="ctr">
              <a:spcBef>
                <a:spcPts val="0"/>
              </a:spcBef>
              <a:spcAft>
                <a:spcPts val="0"/>
              </a:spcAft>
              <a:buClr>
                <a:schemeClr val="lt1"/>
              </a:buClr>
              <a:buSzPts val="1300"/>
              <a:buFont typeface="Arial"/>
              <a:buNone/>
              <a:defRPr sz="1300" b="1">
                <a:solidFill>
                  <a:schemeClr val="lt1"/>
                </a:solidFill>
                <a:latin typeface="Arial"/>
                <a:ea typeface="Arial"/>
                <a:cs typeface="Arial"/>
                <a:sym typeface="Arial"/>
              </a:defRPr>
            </a:lvl6pPr>
            <a:lvl7pPr marL="0" marR="0" lvl="6" indent="0" algn="ctr">
              <a:spcBef>
                <a:spcPts val="0"/>
              </a:spcBef>
              <a:spcAft>
                <a:spcPts val="0"/>
              </a:spcAft>
              <a:buClr>
                <a:schemeClr val="lt1"/>
              </a:buClr>
              <a:buSzPts val="1300"/>
              <a:buFont typeface="Arial"/>
              <a:buNone/>
              <a:defRPr sz="1300" b="1">
                <a:solidFill>
                  <a:schemeClr val="lt1"/>
                </a:solidFill>
                <a:latin typeface="Arial"/>
                <a:ea typeface="Arial"/>
                <a:cs typeface="Arial"/>
                <a:sym typeface="Arial"/>
              </a:defRPr>
            </a:lvl7pPr>
            <a:lvl8pPr marL="0" marR="0" lvl="7" indent="0" algn="ctr">
              <a:spcBef>
                <a:spcPts val="0"/>
              </a:spcBef>
              <a:spcAft>
                <a:spcPts val="0"/>
              </a:spcAft>
              <a:buClr>
                <a:schemeClr val="lt1"/>
              </a:buClr>
              <a:buSzPts val="1300"/>
              <a:buFont typeface="Arial"/>
              <a:buNone/>
              <a:defRPr sz="1300" b="1">
                <a:solidFill>
                  <a:schemeClr val="lt1"/>
                </a:solidFill>
                <a:latin typeface="Arial"/>
                <a:ea typeface="Arial"/>
                <a:cs typeface="Arial"/>
                <a:sym typeface="Arial"/>
              </a:defRPr>
            </a:lvl8pPr>
            <a:lvl9pPr marL="0" marR="0" lvl="8" indent="0" algn="ctr">
              <a:spcBef>
                <a:spcPts val="0"/>
              </a:spcBef>
              <a:spcAft>
                <a:spcPts val="0"/>
              </a:spcAft>
              <a:buClr>
                <a:schemeClr val="lt1"/>
              </a:buClr>
              <a:buSzPts val="1300"/>
              <a:buFont typeface="Arial"/>
              <a:buNone/>
              <a:defRPr sz="1300" b="1">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CA"/>
              <a:t>‹N°›</a:t>
            </a:fld>
            <a:endParaRPr/>
          </a:p>
        </p:txBody>
      </p:sp>
      <p:sp>
        <p:nvSpPr>
          <p:cNvPr id="82" name="Google Shape;82;p9"/>
          <p:cNvSpPr txBox="1">
            <a:spLocks noGrp="1"/>
          </p:cNvSpPr>
          <p:nvPr>
            <p:ph type="body" idx="2"/>
          </p:nvPr>
        </p:nvSpPr>
        <p:spPr>
          <a:xfrm>
            <a:off x="797442" y="1701431"/>
            <a:ext cx="2041451" cy="1498600"/>
          </a:xfrm>
          <a:prstGeom prst="rect">
            <a:avLst/>
          </a:prstGeom>
          <a:noFill/>
          <a:ln>
            <a:noFill/>
          </a:ln>
        </p:spPr>
        <p:txBody>
          <a:bodyPr spcFirstLastPara="1" wrap="square" lIns="0" tIns="0" rIns="0" bIns="0" anchor="b" anchorCtr="0">
            <a:noAutofit/>
          </a:bodyPr>
          <a:lstStyle>
            <a:lvl1pPr marL="457200" lvl="0" indent="-228600" algn="ctr">
              <a:lnSpc>
                <a:spcPct val="90000"/>
              </a:lnSpc>
              <a:spcBef>
                <a:spcPts val="1200"/>
              </a:spcBef>
              <a:spcAft>
                <a:spcPts val="0"/>
              </a:spcAft>
              <a:buClr>
                <a:schemeClr val="lt1"/>
              </a:buClr>
              <a:buSzPts val="12000"/>
              <a:buNone/>
              <a:defRPr sz="12000" b="0">
                <a:solidFill>
                  <a:schemeClr val="lt1"/>
                </a:solidFill>
              </a:defRPr>
            </a:lvl1pPr>
            <a:lvl2pPr marL="914400" lvl="1" indent="-228600" algn="l">
              <a:lnSpc>
                <a:spcPct val="90000"/>
              </a:lnSpc>
              <a:spcBef>
                <a:spcPts val="600"/>
              </a:spcBef>
              <a:spcAft>
                <a:spcPts val="0"/>
              </a:spcAft>
              <a:buClr>
                <a:schemeClr val="dk1"/>
              </a:buClr>
              <a:buSzPts val="1800"/>
              <a:buNone/>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228600" algn="l">
              <a:lnSpc>
                <a:spcPct val="90000"/>
              </a:lnSpc>
              <a:spcBef>
                <a:spcPts val="10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3" name="Google Shape;83;p9"/>
          <p:cNvPicPr preferRelativeResize="0"/>
          <p:nvPr/>
        </p:nvPicPr>
        <p:blipFill rotWithShape="1">
          <a:blip r:embed="rId4">
            <a:alphaModFix/>
          </a:blip>
          <a:srcRect/>
          <a:stretch/>
        </p:blipFill>
        <p:spPr>
          <a:xfrm>
            <a:off x="391928" y="3955312"/>
            <a:ext cx="3863147" cy="25837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10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itre et contenu">
  <p:cSld name="3_Titre et contenu">
    <p:spTree>
      <p:nvGrpSpPr>
        <p:cNvPr id="1" name="Shape 84"/>
        <p:cNvGrpSpPr/>
        <p:nvPr/>
      </p:nvGrpSpPr>
      <p:grpSpPr>
        <a:xfrm>
          <a:off x="0" y="0"/>
          <a:ext cx="0" cy="0"/>
          <a:chOff x="0" y="0"/>
          <a:chExt cx="0" cy="0"/>
        </a:xfrm>
      </p:grpSpPr>
      <p:sp>
        <p:nvSpPr>
          <p:cNvPr id="85" name="Google Shape;85;p10"/>
          <p:cNvSpPr>
            <a:spLocks noGrp="1"/>
          </p:cNvSpPr>
          <p:nvPr>
            <p:ph type="pic" idx="2"/>
          </p:nvPr>
        </p:nvSpPr>
        <p:spPr>
          <a:xfrm>
            <a:off x="0" y="0"/>
            <a:ext cx="5653087" cy="6858000"/>
          </a:xfrm>
          <a:prstGeom prst="rect">
            <a:avLst/>
          </a:prstGeom>
          <a:noFill/>
          <a:ln>
            <a:noFill/>
          </a:ln>
        </p:spPr>
        <p:txBody>
          <a:bodyPr spcFirstLastPara="1" wrap="square" lIns="0" tIns="0" rIns="0" bIns="0" anchor="t" anchorCtr="0">
            <a:noAutofit/>
          </a:bodyPr>
          <a:lstStyle>
            <a:lvl1pPr marR="0" lvl="0" algn="l" rtl="0">
              <a:lnSpc>
                <a:spcPct val="90000"/>
              </a:lnSpc>
              <a:spcBef>
                <a:spcPts val="1200"/>
              </a:spcBef>
              <a:spcAft>
                <a:spcPts val="0"/>
              </a:spcAft>
              <a:buClr>
                <a:schemeClr val="dk2"/>
              </a:buClr>
              <a:buSzPts val="2000"/>
              <a:buFont typeface="Arial"/>
              <a:buNone/>
              <a:defRPr sz="2000" b="1" i="0" u="none" strike="noStrike" cap="none">
                <a:solidFill>
                  <a:schemeClr val="dk2"/>
                </a:solidFill>
                <a:latin typeface="Arial"/>
                <a:ea typeface="Arial"/>
                <a:cs typeface="Arial"/>
                <a:sym typeface="Arial"/>
              </a:defRPr>
            </a:lvl1pPr>
            <a:lvl2pPr marR="0" lvl="1" algn="l" rtl="0">
              <a:lnSpc>
                <a:spcPct val="90000"/>
              </a:lnSpc>
              <a:spcBef>
                <a:spcPts val="6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6" name="Google Shape;86;p10"/>
          <p:cNvSpPr txBox="1">
            <a:spLocks noGrp="1"/>
          </p:cNvSpPr>
          <p:nvPr>
            <p:ph type="title"/>
          </p:nvPr>
        </p:nvSpPr>
        <p:spPr>
          <a:xfrm>
            <a:off x="6096000" y="754912"/>
            <a:ext cx="5651205" cy="86868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3"/>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0"/>
          <p:cNvSpPr txBox="1">
            <a:spLocks noGrp="1"/>
          </p:cNvSpPr>
          <p:nvPr>
            <p:ph type="body" idx="1"/>
          </p:nvPr>
        </p:nvSpPr>
        <p:spPr>
          <a:xfrm>
            <a:off x="6096000" y="1825625"/>
            <a:ext cx="5629940" cy="427037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2"/>
              </a:buClr>
              <a:buSzPts val="1800"/>
              <a:buNone/>
              <a:defRPr/>
            </a:lvl1pPr>
            <a:lvl2pPr marL="914400" lvl="1" indent="-228600" algn="l">
              <a:lnSpc>
                <a:spcPct val="90000"/>
              </a:lnSpc>
              <a:spcBef>
                <a:spcPts val="600"/>
              </a:spcBef>
              <a:spcAft>
                <a:spcPts val="0"/>
              </a:spcAft>
              <a:buClr>
                <a:schemeClr val="dk1"/>
              </a:buClr>
              <a:buSzPts val="1800"/>
              <a:buNone/>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228600" algn="l">
              <a:lnSpc>
                <a:spcPct val="90000"/>
              </a:lnSpc>
              <a:spcBef>
                <a:spcPts val="10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0"/>
          <p:cNvSpPr txBox="1">
            <a:spLocks noGrp="1"/>
          </p:cNvSpPr>
          <p:nvPr>
            <p:ph type="ftr" idx="11"/>
          </p:nvPr>
        </p:nvSpPr>
        <p:spPr>
          <a:xfrm rot="-5400000">
            <a:off x="11306805" y="5373836"/>
            <a:ext cx="1063258" cy="352719"/>
          </a:xfrm>
          <a:prstGeom prst="rect">
            <a:avLst/>
          </a:prstGeom>
          <a:noFill/>
          <a:ln>
            <a:noFill/>
          </a:ln>
        </p:spPr>
        <p:txBody>
          <a:bodyPr spcFirstLastPara="1" wrap="square" lIns="0" tIns="0" rIns="0" bIns="0" anchor="ctr" anchorCtr="0">
            <a:noAutofit/>
          </a:bodyPr>
          <a:lstStyle>
            <a:lvl1pPr lvl="0" algn="l">
              <a:spcBef>
                <a:spcPts val="0"/>
              </a:spcBef>
              <a:spcAft>
                <a:spcPts val="0"/>
              </a:spcAft>
              <a:buClr>
                <a:schemeClr val="dk1"/>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89" name="Google Shape;89;p10"/>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lvl1pPr marL="0" marR="0" lvl="0" indent="0" algn="ctr">
              <a:spcBef>
                <a:spcPts val="0"/>
              </a:spcBef>
              <a:spcAft>
                <a:spcPts val="0"/>
              </a:spcAft>
              <a:buClr>
                <a:schemeClr val="lt1"/>
              </a:buClr>
              <a:buSzPts val="1300"/>
              <a:buFont typeface="Arial"/>
              <a:buNone/>
              <a:defRPr sz="1300" b="1">
                <a:solidFill>
                  <a:schemeClr val="lt1"/>
                </a:solidFill>
                <a:latin typeface="Arial"/>
                <a:ea typeface="Arial"/>
                <a:cs typeface="Arial"/>
                <a:sym typeface="Arial"/>
              </a:defRPr>
            </a:lvl1pPr>
            <a:lvl2pPr marL="0" marR="0" lvl="1" indent="0" algn="ctr">
              <a:spcBef>
                <a:spcPts val="0"/>
              </a:spcBef>
              <a:spcAft>
                <a:spcPts val="0"/>
              </a:spcAft>
              <a:buClr>
                <a:schemeClr val="lt1"/>
              </a:buClr>
              <a:buSzPts val="1300"/>
              <a:buFont typeface="Arial"/>
              <a:buNone/>
              <a:defRPr sz="1300" b="1">
                <a:solidFill>
                  <a:schemeClr val="lt1"/>
                </a:solidFill>
                <a:latin typeface="Arial"/>
                <a:ea typeface="Arial"/>
                <a:cs typeface="Arial"/>
                <a:sym typeface="Arial"/>
              </a:defRPr>
            </a:lvl2pPr>
            <a:lvl3pPr marL="0" marR="0" lvl="2" indent="0" algn="ctr">
              <a:spcBef>
                <a:spcPts val="0"/>
              </a:spcBef>
              <a:spcAft>
                <a:spcPts val="0"/>
              </a:spcAft>
              <a:buClr>
                <a:schemeClr val="lt1"/>
              </a:buClr>
              <a:buSzPts val="1300"/>
              <a:buFont typeface="Arial"/>
              <a:buNone/>
              <a:defRPr sz="1300" b="1">
                <a:solidFill>
                  <a:schemeClr val="lt1"/>
                </a:solidFill>
                <a:latin typeface="Arial"/>
                <a:ea typeface="Arial"/>
                <a:cs typeface="Arial"/>
                <a:sym typeface="Arial"/>
              </a:defRPr>
            </a:lvl3pPr>
            <a:lvl4pPr marL="0" marR="0" lvl="3" indent="0" algn="ctr">
              <a:spcBef>
                <a:spcPts val="0"/>
              </a:spcBef>
              <a:spcAft>
                <a:spcPts val="0"/>
              </a:spcAft>
              <a:buClr>
                <a:schemeClr val="lt1"/>
              </a:buClr>
              <a:buSzPts val="1300"/>
              <a:buFont typeface="Arial"/>
              <a:buNone/>
              <a:defRPr sz="1300" b="1">
                <a:solidFill>
                  <a:schemeClr val="lt1"/>
                </a:solidFill>
                <a:latin typeface="Arial"/>
                <a:ea typeface="Arial"/>
                <a:cs typeface="Arial"/>
                <a:sym typeface="Arial"/>
              </a:defRPr>
            </a:lvl4pPr>
            <a:lvl5pPr marL="0" marR="0" lvl="4" indent="0" algn="ctr">
              <a:spcBef>
                <a:spcPts val="0"/>
              </a:spcBef>
              <a:spcAft>
                <a:spcPts val="0"/>
              </a:spcAft>
              <a:buClr>
                <a:schemeClr val="lt1"/>
              </a:buClr>
              <a:buSzPts val="1300"/>
              <a:buFont typeface="Arial"/>
              <a:buNone/>
              <a:defRPr sz="1300" b="1">
                <a:solidFill>
                  <a:schemeClr val="lt1"/>
                </a:solidFill>
                <a:latin typeface="Arial"/>
                <a:ea typeface="Arial"/>
                <a:cs typeface="Arial"/>
                <a:sym typeface="Arial"/>
              </a:defRPr>
            </a:lvl5pPr>
            <a:lvl6pPr marL="0" marR="0" lvl="5" indent="0" algn="ctr">
              <a:spcBef>
                <a:spcPts val="0"/>
              </a:spcBef>
              <a:spcAft>
                <a:spcPts val="0"/>
              </a:spcAft>
              <a:buClr>
                <a:schemeClr val="lt1"/>
              </a:buClr>
              <a:buSzPts val="1300"/>
              <a:buFont typeface="Arial"/>
              <a:buNone/>
              <a:defRPr sz="1300" b="1">
                <a:solidFill>
                  <a:schemeClr val="lt1"/>
                </a:solidFill>
                <a:latin typeface="Arial"/>
                <a:ea typeface="Arial"/>
                <a:cs typeface="Arial"/>
                <a:sym typeface="Arial"/>
              </a:defRPr>
            </a:lvl6pPr>
            <a:lvl7pPr marL="0" marR="0" lvl="6" indent="0" algn="ctr">
              <a:spcBef>
                <a:spcPts val="0"/>
              </a:spcBef>
              <a:spcAft>
                <a:spcPts val="0"/>
              </a:spcAft>
              <a:buClr>
                <a:schemeClr val="lt1"/>
              </a:buClr>
              <a:buSzPts val="1300"/>
              <a:buFont typeface="Arial"/>
              <a:buNone/>
              <a:defRPr sz="1300" b="1">
                <a:solidFill>
                  <a:schemeClr val="lt1"/>
                </a:solidFill>
                <a:latin typeface="Arial"/>
                <a:ea typeface="Arial"/>
                <a:cs typeface="Arial"/>
                <a:sym typeface="Arial"/>
              </a:defRPr>
            </a:lvl7pPr>
            <a:lvl8pPr marL="0" marR="0" lvl="7" indent="0" algn="ctr">
              <a:spcBef>
                <a:spcPts val="0"/>
              </a:spcBef>
              <a:spcAft>
                <a:spcPts val="0"/>
              </a:spcAft>
              <a:buClr>
                <a:schemeClr val="lt1"/>
              </a:buClr>
              <a:buSzPts val="1300"/>
              <a:buFont typeface="Arial"/>
              <a:buNone/>
              <a:defRPr sz="1300" b="1">
                <a:solidFill>
                  <a:schemeClr val="lt1"/>
                </a:solidFill>
                <a:latin typeface="Arial"/>
                <a:ea typeface="Arial"/>
                <a:cs typeface="Arial"/>
                <a:sym typeface="Arial"/>
              </a:defRPr>
            </a:lvl8pPr>
            <a:lvl9pPr marL="0" marR="0" lvl="8" indent="0" algn="ctr">
              <a:spcBef>
                <a:spcPts val="0"/>
              </a:spcBef>
              <a:spcAft>
                <a:spcPts val="0"/>
              </a:spcAft>
              <a:buClr>
                <a:schemeClr val="lt1"/>
              </a:buClr>
              <a:buSzPts val="1300"/>
              <a:buFont typeface="Arial"/>
              <a:buNone/>
              <a:defRPr sz="1300" b="1">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CA"/>
              <a:t>‹N°›</a:t>
            </a:fld>
            <a:endParaRPr/>
          </a:p>
        </p:txBody>
      </p:sp>
      <p:sp>
        <p:nvSpPr>
          <p:cNvPr id="90" name="Google Shape;90;p10"/>
          <p:cNvSpPr txBox="1">
            <a:spLocks noGrp="1"/>
          </p:cNvSpPr>
          <p:nvPr>
            <p:ph type="body" idx="3"/>
          </p:nvPr>
        </p:nvSpPr>
        <p:spPr>
          <a:xfrm>
            <a:off x="6096000" y="286709"/>
            <a:ext cx="5661837" cy="404813"/>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200"/>
              </a:spcBef>
              <a:spcAft>
                <a:spcPts val="0"/>
              </a:spcAft>
              <a:buClr>
                <a:schemeClr val="dk1"/>
              </a:buClr>
              <a:buSzPts val="1600"/>
              <a:buNone/>
              <a:defRPr sz="1600" b="0" cap="none">
                <a:solidFill>
                  <a:schemeClr val="dk1"/>
                </a:solidFill>
              </a:defRPr>
            </a:lvl1pPr>
            <a:lvl2pPr marL="914400" lvl="1" indent="-228600" algn="l">
              <a:lnSpc>
                <a:spcPct val="90000"/>
              </a:lnSpc>
              <a:spcBef>
                <a:spcPts val="600"/>
              </a:spcBef>
              <a:spcAft>
                <a:spcPts val="0"/>
              </a:spcAft>
              <a:buClr>
                <a:schemeClr val="dk1"/>
              </a:buClr>
              <a:buSzPts val="1800"/>
              <a:buNone/>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228600" algn="l">
              <a:lnSpc>
                <a:spcPct val="90000"/>
              </a:lnSpc>
              <a:spcBef>
                <a:spcPts val="10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26">
            <a:alphaModFix/>
          </a:blip>
          <a:srcRect l="-6816"/>
          <a:stretch/>
        </p:blipFill>
        <p:spPr>
          <a:xfrm>
            <a:off x="10983433" y="5977579"/>
            <a:ext cx="1208567" cy="880422"/>
          </a:xfrm>
          <a:prstGeom prst="rect">
            <a:avLst/>
          </a:prstGeom>
          <a:noFill/>
          <a:ln>
            <a:noFill/>
          </a:ln>
        </p:spPr>
      </p:pic>
      <p:sp>
        <p:nvSpPr>
          <p:cNvPr id="11" name="Google Shape;11;p1"/>
          <p:cNvSpPr txBox="1">
            <a:spLocks noGrp="1"/>
          </p:cNvSpPr>
          <p:nvPr>
            <p:ph type="title"/>
          </p:nvPr>
        </p:nvSpPr>
        <p:spPr>
          <a:xfrm>
            <a:off x="685800" y="754912"/>
            <a:ext cx="10744200" cy="86868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accent3"/>
              </a:buClr>
              <a:buSzPts val="2800"/>
              <a:buFont typeface="Arial"/>
              <a:buNone/>
              <a:defRPr sz="2800" b="1" i="0" u="none" strike="noStrike" cap="none">
                <a:solidFill>
                  <a:schemeClr val="accent3"/>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685800" y="1825625"/>
            <a:ext cx="10744200" cy="427037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200"/>
              </a:spcBef>
              <a:spcAft>
                <a:spcPts val="0"/>
              </a:spcAft>
              <a:buClr>
                <a:schemeClr val="dk2"/>
              </a:buClr>
              <a:buSzPts val="2000"/>
              <a:buFont typeface="Arial"/>
              <a:buNone/>
              <a:defRPr sz="2000" b="1" i="0" u="none" strike="noStrike" cap="none">
                <a:solidFill>
                  <a:schemeClr val="dk2"/>
                </a:solidFill>
                <a:latin typeface="Arial"/>
                <a:ea typeface="Arial"/>
                <a:cs typeface="Arial"/>
                <a:sym typeface="Arial"/>
              </a:defRPr>
            </a:lvl1pPr>
            <a:lvl2pPr marL="914400" marR="0" lvl="1" indent="-228600" algn="l" rtl="0">
              <a:lnSpc>
                <a:spcPct val="90000"/>
              </a:lnSpc>
              <a:spcBef>
                <a:spcPts val="6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rot="-5400000">
            <a:off x="11306805" y="5373836"/>
            <a:ext cx="1063258" cy="352719"/>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7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lvl1pPr marL="0" marR="0" lvl="0" indent="0" algn="ctr" rtl="0">
              <a:spcBef>
                <a:spcPts val="0"/>
              </a:spcBef>
              <a:buNone/>
              <a:defRPr sz="1300" b="1" i="0" u="none" strike="noStrike" cap="none">
                <a:solidFill>
                  <a:schemeClr val="lt1"/>
                </a:solidFill>
                <a:latin typeface="Arial"/>
                <a:ea typeface="Arial"/>
                <a:cs typeface="Arial"/>
                <a:sym typeface="Arial"/>
              </a:defRPr>
            </a:lvl1pPr>
            <a:lvl2pPr marL="0" marR="0" lvl="1" indent="0" algn="ctr" rtl="0">
              <a:spcBef>
                <a:spcPts val="0"/>
              </a:spcBef>
              <a:buNone/>
              <a:defRPr sz="1300" b="1" i="0" u="none" strike="noStrike" cap="none">
                <a:solidFill>
                  <a:schemeClr val="lt1"/>
                </a:solidFill>
                <a:latin typeface="Arial"/>
                <a:ea typeface="Arial"/>
                <a:cs typeface="Arial"/>
                <a:sym typeface="Arial"/>
              </a:defRPr>
            </a:lvl2pPr>
            <a:lvl3pPr marL="0" marR="0" lvl="2" indent="0" algn="ctr" rtl="0">
              <a:spcBef>
                <a:spcPts val="0"/>
              </a:spcBef>
              <a:buNone/>
              <a:defRPr sz="1300" b="1" i="0" u="none" strike="noStrike" cap="none">
                <a:solidFill>
                  <a:schemeClr val="lt1"/>
                </a:solidFill>
                <a:latin typeface="Arial"/>
                <a:ea typeface="Arial"/>
                <a:cs typeface="Arial"/>
                <a:sym typeface="Arial"/>
              </a:defRPr>
            </a:lvl3pPr>
            <a:lvl4pPr marL="0" marR="0" lvl="3" indent="0" algn="ctr" rtl="0">
              <a:spcBef>
                <a:spcPts val="0"/>
              </a:spcBef>
              <a:buNone/>
              <a:defRPr sz="1300" b="1" i="0" u="none" strike="noStrike" cap="none">
                <a:solidFill>
                  <a:schemeClr val="lt1"/>
                </a:solidFill>
                <a:latin typeface="Arial"/>
                <a:ea typeface="Arial"/>
                <a:cs typeface="Arial"/>
                <a:sym typeface="Arial"/>
              </a:defRPr>
            </a:lvl4pPr>
            <a:lvl5pPr marL="0" marR="0" lvl="4" indent="0" algn="ctr" rtl="0">
              <a:spcBef>
                <a:spcPts val="0"/>
              </a:spcBef>
              <a:buNone/>
              <a:defRPr sz="1300" b="1" i="0" u="none" strike="noStrike" cap="none">
                <a:solidFill>
                  <a:schemeClr val="lt1"/>
                </a:solidFill>
                <a:latin typeface="Arial"/>
                <a:ea typeface="Arial"/>
                <a:cs typeface="Arial"/>
                <a:sym typeface="Arial"/>
              </a:defRPr>
            </a:lvl5pPr>
            <a:lvl6pPr marL="0" marR="0" lvl="5" indent="0" algn="ctr" rtl="0">
              <a:spcBef>
                <a:spcPts val="0"/>
              </a:spcBef>
              <a:buNone/>
              <a:defRPr sz="1300" b="1" i="0" u="none" strike="noStrike" cap="none">
                <a:solidFill>
                  <a:schemeClr val="lt1"/>
                </a:solidFill>
                <a:latin typeface="Arial"/>
                <a:ea typeface="Arial"/>
                <a:cs typeface="Arial"/>
                <a:sym typeface="Arial"/>
              </a:defRPr>
            </a:lvl6pPr>
            <a:lvl7pPr marL="0" marR="0" lvl="6" indent="0" algn="ctr" rtl="0">
              <a:spcBef>
                <a:spcPts val="0"/>
              </a:spcBef>
              <a:buNone/>
              <a:defRPr sz="1300" b="1" i="0" u="none" strike="noStrike" cap="none">
                <a:solidFill>
                  <a:schemeClr val="lt1"/>
                </a:solidFill>
                <a:latin typeface="Arial"/>
                <a:ea typeface="Arial"/>
                <a:cs typeface="Arial"/>
                <a:sym typeface="Arial"/>
              </a:defRPr>
            </a:lvl7pPr>
            <a:lvl8pPr marL="0" marR="0" lvl="7" indent="0" algn="ctr" rtl="0">
              <a:spcBef>
                <a:spcPts val="0"/>
              </a:spcBef>
              <a:buNone/>
              <a:defRPr sz="1300" b="1" i="0" u="none" strike="noStrike" cap="none">
                <a:solidFill>
                  <a:schemeClr val="lt1"/>
                </a:solidFill>
                <a:latin typeface="Arial"/>
                <a:ea typeface="Arial"/>
                <a:cs typeface="Arial"/>
                <a:sym typeface="Arial"/>
              </a:defRPr>
            </a:lvl8pPr>
            <a:lvl9pPr marL="0" marR="0" lvl="8" indent="0" algn="ctr" rtl="0">
              <a:spcBef>
                <a:spcPts val="0"/>
              </a:spcBef>
              <a:buNone/>
              <a:defRPr sz="13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CA"/>
              <a:t>‹N°›</a:t>
            </a:fld>
            <a:endParaRPr/>
          </a:p>
        </p:txBody>
      </p:sp>
      <p:pic>
        <p:nvPicPr>
          <p:cNvPr id="15" name="Google Shape;15;p1"/>
          <p:cNvPicPr preferRelativeResize="0"/>
          <p:nvPr/>
        </p:nvPicPr>
        <p:blipFill rotWithShape="1">
          <a:blip r:embed="rId27">
            <a:alphaModFix/>
          </a:blip>
          <a:srcRect/>
          <a:stretch/>
        </p:blipFill>
        <p:spPr>
          <a:xfrm>
            <a:off x="682498" y="6096000"/>
            <a:ext cx="1197303" cy="5227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676">
          <p15:clr>
            <a:srgbClr val="F26B43"/>
          </p15:clr>
        </p15:guide>
        <p15:guide id="2" pos="3840">
          <p15:clr>
            <a:srgbClr val="F26B43"/>
          </p15:clr>
        </p15:guide>
        <p15:guide id="3" orient="horz" pos="1293">
          <p15:clr>
            <a:srgbClr val="F26B43"/>
          </p15:clr>
        </p15:guide>
        <p15:guide id="4" orient="horz" pos="4166">
          <p15:clr>
            <a:srgbClr val="F26B43"/>
          </p15:clr>
        </p15:guide>
        <p15:guide id="5" pos="429">
          <p15:clr>
            <a:srgbClr val="F26B43"/>
          </p15:clr>
        </p15:guide>
        <p15:guide id="6" orient="horz" pos="3840">
          <p15:clr>
            <a:srgbClr val="F26B43"/>
          </p15:clr>
        </p15:guide>
        <p15:guide id="7" pos="74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image" Target="../media/image37.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45.jpg"/><Relationship Id="rId4" Type="http://schemas.openxmlformats.org/officeDocument/2006/relationships/image" Target="../media/image44.gif"/></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47.jpg"/></Relationships>
</file>

<file path=ppt/slides/_rels/slide2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49.jpg"/></Relationships>
</file>

<file path=ppt/slides/_rels/slide2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51.jpg"/></Relationships>
</file>

<file path=ppt/slides/_rels/slide2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6"/>
          <p:cNvSpPr txBox="1">
            <a:spLocks noGrp="1"/>
          </p:cNvSpPr>
          <p:nvPr>
            <p:ph type="ctrTitle"/>
          </p:nvPr>
        </p:nvSpPr>
        <p:spPr>
          <a:xfrm>
            <a:off x="3200400" y="2564810"/>
            <a:ext cx="8268586" cy="23876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lt1"/>
              </a:buClr>
              <a:buSzPts val="4800"/>
              <a:buFont typeface="Arial"/>
              <a:buNone/>
            </a:pPr>
            <a:r>
              <a:rPr lang="fr-CA"/>
              <a:t>L’INNOVATION DURABLE </a:t>
            </a:r>
            <a:br>
              <a:rPr lang="fr-CA"/>
            </a:br>
            <a:endParaRPr/>
          </a:p>
        </p:txBody>
      </p:sp>
      <p:sp>
        <p:nvSpPr>
          <p:cNvPr id="204" name="Google Shape;204;p26"/>
          <p:cNvSpPr txBox="1">
            <a:spLocks noGrp="1"/>
          </p:cNvSpPr>
          <p:nvPr>
            <p:ph type="subTitle" idx="1"/>
          </p:nvPr>
        </p:nvSpPr>
        <p:spPr>
          <a:xfrm>
            <a:off x="3200400" y="5525355"/>
            <a:ext cx="1949824" cy="445787"/>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600"/>
              <a:buNone/>
            </a:pPr>
            <a:r>
              <a:rPr lang="fr-CA"/>
              <a:t>3 décembre 2020</a:t>
            </a:r>
            <a:endParaRPr/>
          </a:p>
        </p:txBody>
      </p:sp>
      <p:cxnSp>
        <p:nvCxnSpPr>
          <p:cNvPr id="205" name="Google Shape;205;p26"/>
          <p:cNvCxnSpPr/>
          <p:nvPr/>
        </p:nvCxnSpPr>
        <p:spPr>
          <a:xfrm>
            <a:off x="3200400" y="2881423"/>
            <a:ext cx="4572000" cy="0"/>
          </a:xfrm>
          <a:prstGeom prst="straightConnector1">
            <a:avLst/>
          </a:prstGeom>
          <a:noFill/>
          <a:ln w="9525" cap="flat" cmpd="sng">
            <a:solidFill>
              <a:schemeClr val="lt1"/>
            </a:solidFill>
            <a:prstDash val="solid"/>
            <a:miter lim="800000"/>
            <a:headEnd type="none" w="sm" len="sm"/>
            <a:tailEnd type="none" w="sm" len="sm"/>
          </a:ln>
        </p:spPr>
      </p:cxnSp>
      <p:cxnSp>
        <p:nvCxnSpPr>
          <p:cNvPr id="206" name="Google Shape;206;p26"/>
          <p:cNvCxnSpPr/>
          <p:nvPr/>
        </p:nvCxnSpPr>
        <p:spPr>
          <a:xfrm>
            <a:off x="3200400" y="5029200"/>
            <a:ext cx="4572000" cy="0"/>
          </a:xfrm>
          <a:prstGeom prst="straightConnector1">
            <a:avLst/>
          </a:prstGeom>
          <a:noFill/>
          <a:ln w="9525" cap="flat" cmpd="sng">
            <a:solidFill>
              <a:schemeClr val="lt1"/>
            </a:solidFill>
            <a:prstDash val="solid"/>
            <a:miter lim="800000"/>
            <a:headEnd type="none" w="sm" len="sm"/>
            <a:tailEnd type="none" w="sm" len="sm"/>
          </a:ln>
        </p:spPr>
      </p:cxnSp>
      <p:sp>
        <p:nvSpPr>
          <p:cNvPr id="207" name="Google Shape;207;p26"/>
          <p:cNvSpPr txBox="1"/>
          <p:nvPr/>
        </p:nvSpPr>
        <p:spPr>
          <a:xfrm>
            <a:off x="6841475" y="5443844"/>
            <a:ext cx="5196289" cy="123237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1600"/>
              <a:buFont typeface="Arial"/>
              <a:buNone/>
            </a:pPr>
            <a:endParaRPr sz="1600" b="1" i="0" u="none" strike="noStrike" cap="none">
              <a:solidFill>
                <a:schemeClr val="lt1"/>
              </a:solidFill>
              <a:latin typeface="Arial"/>
              <a:ea typeface="Arial"/>
              <a:cs typeface="Arial"/>
              <a:sym typeface="Arial"/>
            </a:endParaRPr>
          </a:p>
        </p:txBody>
      </p:sp>
      <p:sp>
        <p:nvSpPr>
          <p:cNvPr id="208" name="Google Shape;208;p26"/>
          <p:cNvSpPr txBox="1"/>
          <p:nvPr/>
        </p:nvSpPr>
        <p:spPr>
          <a:xfrm>
            <a:off x="7094864" y="5455916"/>
            <a:ext cx="2335576" cy="116955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400" b="1" i="0" u="none" strike="noStrike" cap="none">
                <a:solidFill>
                  <a:schemeClr val="lt1"/>
                </a:solidFill>
                <a:latin typeface="Arial"/>
                <a:ea typeface="Arial"/>
                <a:cs typeface="Arial"/>
                <a:sym typeface="Arial"/>
              </a:rPr>
              <a:t>Équipe de recherche </a:t>
            </a:r>
            <a:endParaRPr/>
          </a:p>
          <a:p>
            <a:pPr marL="0" marR="0" lvl="0" indent="0" algn="l" rtl="0">
              <a:spcBef>
                <a:spcPts val="0"/>
              </a:spcBef>
              <a:spcAft>
                <a:spcPts val="0"/>
              </a:spcAft>
              <a:buNone/>
            </a:pPr>
            <a:r>
              <a:rPr lang="fr-CA" sz="1400">
                <a:solidFill>
                  <a:schemeClr val="lt1"/>
                </a:solidFill>
                <a:latin typeface="Arial"/>
                <a:ea typeface="Arial"/>
                <a:cs typeface="Arial"/>
                <a:sym typeface="Arial"/>
              </a:rPr>
              <a:t>Philippe Genois-Lefrançois</a:t>
            </a:r>
            <a:endParaRPr sz="1400">
              <a:solidFill>
                <a:schemeClr val="lt1"/>
              </a:solidFill>
              <a:latin typeface="Arial"/>
              <a:ea typeface="Arial"/>
              <a:cs typeface="Arial"/>
              <a:sym typeface="Arial"/>
            </a:endParaRPr>
          </a:p>
          <a:p>
            <a:pPr marL="0" marR="0" lvl="0" indent="0" algn="l" rtl="0">
              <a:spcBef>
                <a:spcPts val="0"/>
              </a:spcBef>
              <a:spcAft>
                <a:spcPts val="0"/>
              </a:spcAft>
              <a:buNone/>
            </a:pPr>
            <a:r>
              <a:rPr lang="fr-CA" sz="1400">
                <a:solidFill>
                  <a:schemeClr val="lt1"/>
                </a:solidFill>
                <a:latin typeface="Arial"/>
                <a:ea typeface="Arial"/>
                <a:cs typeface="Arial"/>
                <a:sym typeface="Arial"/>
              </a:rPr>
              <a:t>Leyla Lardja</a:t>
            </a:r>
            <a:endParaRPr sz="1400">
              <a:solidFill>
                <a:schemeClr val="lt1"/>
              </a:solidFill>
              <a:latin typeface="Arial"/>
              <a:ea typeface="Arial"/>
              <a:cs typeface="Arial"/>
              <a:sym typeface="Arial"/>
            </a:endParaRPr>
          </a:p>
          <a:p>
            <a:pPr marL="0" marR="0" lvl="0" indent="0" algn="l" rtl="0">
              <a:spcBef>
                <a:spcPts val="0"/>
              </a:spcBef>
              <a:spcAft>
                <a:spcPts val="0"/>
              </a:spcAft>
              <a:buNone/>
            </a:pPr>
            <a:r>
              <a:rPr lang="fr-CA" sz="1400">
                <a:solidFill>
                  <a:schemeClr val="lt1"/>
                </a:solidFill>
                <a:latin typeface="Arial"/>
                <a:ea typeface="Arial"/>
                <a:cs typeface="Arial"/>
                <a:sym typeface="Arial"/>
              </a:rPr>
              <a:t>Thierry Lefèvre</a:t>
            </a:r>
            <a:endParaRPr/>
          </a:p>
          <a:p>
            <a:pPr marL="0" marR="0" lvl="0" indent="0" algn="l" rtl="0">
              <a:spcBef>
                <a:spcPts val="0"/>
              </a:spcBef>
              <a:spcAft>
                <a:spcPts val="0"/>
              </a:spcAft>
              <a:buNone/>
            </a:pPr>
            <a:r>
              <a:rPr lang="fr-CA" sz="1400">
                <a:solidFill>
                  <a:schemeClr val="lt1"/>
                </a:solidFill>
                <a:latin typeface="Arial"/>
                <a:ea typeface="Arial"/>
                <a:cs typeface="Arial"/>
                <a:sym typeface="Arial"/>
              </a:rPr>
              <a:t>Thibaut Magalas</a:t>
            </a:r>
            <a:endParaRPr/>
          </a:p>
        </p:txBody>
      </p:sp>
      <p:sp>
        <p:nvSpPr>
          <p:cNvPr id="209" name="Google Shape;209;p26"/>
          <p:cNvSpPr txBox="1"/>
          <p:nvPr/>
        </p:nvSpPr>
        <p:spPr>
          <a:xfrm>
            <a:off x="9582840" y="5443844"/>
            <a:ext cx="2335576" cy="7386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400" b="1">
                <a:solidFill>
                  <a:schemeClr val="lt1"/>
                </a:solidFill>
                <a:latin typeface="Arial"/>
                <a:ea typeface="Arial"/>
                <a:cs typeface="Arial"/>
                <a:sym typeface="Arial"/>
              </a:rPr>
              <a:t>Coordination</a:t>
            </a:r>
            <a:endParaRPr/>
          </a:p>
          <a:p>
            <a:pPr marL="0" marR="0" lvl="0" indent="0" algn="l" rtl="0">
              <a:spcBef>
                <a:spcPts val="0"/>
              </a:spcBef>
              <a:spcAft>
                <a:spcPts val="0"/>
              </a:spcAft>
              <a:buNone/>
            </a:pPr>
            <a:r>
              <a:rPr lang="fr-CA" sz="1400">
                <a:solidFill>
                  <a:schemeClr val="lt1"/>
                </a:solidFill>
                <a:latin typeface="Arial"/>
                <a:ea typeface="Arial"/>
                <a:cs typeface="Arial"/>
                <a:sym typeface="Arial"/>
              </a:rPr>
              <a:t>Luce beaulieu</a:t>
            </a:r>
            <a:endParaRPr sz="1400">
              <a:solidFill>
                <a:schemeClr val="lt1"/>
              </a:solidFill>
              <a:latin typeface="Arial"/>
              <a:ea typeface="Arial"/>
              <a:cs typeface="Arial"/>
              <a:sym typeface="Arial"/>
            </a:endParaRPr>
          </a:p>
          <a:p>
            <a:pPr marL="0" marR="0" lvl="0" indent="0" algn="l" rtl="0">
              <a:spcBef>
                <a:spcPts val="0"/>
              </a:spcBef>
              <a:spcAft>
                <a:spcPts val="0"/>
              </a:spcAft>
              <a:buNone/>
            </a:pPr>
            <a:r>
              <a:rPr lang="fr-CA" sz="1400">
                <a:solidFill>
                  <a:schemeClr val="lt1"/>
                </a:solidFill>
                <a:latin typeface="Arial"/>
                <a:ea typeface="Arial"/>
                <a:cs typeface="Arial"/>
                <a:sym typeface="Arial"/>
              </a:rPr>
              <a:t>Hassana Elzein</a:t>
            </a:r>
            <a:endParaRPr sz="1400">
              <a:solidFill>
                <a:schemeClr val="lt1"/>
              </a:solidFill>
              <a:latin typeface="Arial"/>
              <a:ea typeface="Arial"/>
              <a:cs typeface="Arial"/>
              <a:sym typeface="Arial"/>
            </a:endParaRPr>
          </a:p>
        </p:txBody>
      </p:sp>
      <p:pic>
        <p:nvPicPr>
          <p:cNvPr id="210" name="Google Shape;210;p26"/>
          <p:cNvPicPr preferRelativeResize="0"/>
          <p:nvPr/>
        </p:nvPicPr>
        <p:blipFill rotWithShape="1">
          <a:blip r:embed="rId3">
            <a:alphaModFix/>
          </a:blip>
          <a:srcRect/>
          <a:stretch/>
        </p:blipFill>
        <p:spPr>
          <a:xfrm>
            <a:off x="8007840" y="4362605"/>
            <a:ext cx="2080073" cy="800028"/>
          </a:xfrm>
          <a:prstGeom prst="rect">
            <a:avLst/>
          </a:prstGeom>
          <a:noFill/>
          <a:ln>
            <a:noFill/>
          </a:ln>
        </p:spPr>
      </p:pic>
      <p:pic>
        <p:nvPicPr>
          <p:cNvPr id="211" name="Google Shape;211;p26"/>
          <p:cNvPicPr preferRelativeResize="0"/>
          <p:nvPr/>
        </p:nvPicPr>
        <p:blipFill rotWithShape="1">
          <a:blip r:embed="rId4">
            <a:alphaModFix/>
          </a:blip>
          <a:srcRect/>
          <a:stretch/>
        </p:blipFill>
        <p:spPr>
          <a:xfrm>
            <a:off x="0" y="609600"/>
            <a:ext cx="2896225" cy="825494"/>
          </a:xfrm>
          <a:prstGeom prst="rect">
            <a:avLst/>
          </a:prstGeom>
          <a:noFill/>
          <a:ln>
            <a:noFill/>
          </a:ln>
        </p:spPr>
      </p:pic>
      <p:pic>
        <p:nvPicPr>
          <p:cNvPr id="212" name="Google Shape;212;p26"/>
          <p:cNvPicPr preferRelativeResize="0"/>
          <p:nvPr/>
        </p:nvPicPr>
        <p:blipFill rotWithShape="1">
          <a:blip r:embed="rId5">
            <a:alphaModFix/>
          </a:blip>
          <a:srcRect/>
          <a:stretch/>
        </p:blipFill>
        <p:spPr>
          <a:xfrm>
            <a:off x="723014" y="1554003"/>
            <a:ext cx="1261720" cy="1104638"/>
          </a:xfrm>
          <a:prstGeom prst="rect">
            <a:avLst/>
          </a:prstGeom>
          <a:noFill/>
          <a:ln>
            <a:noFill/>
          </a:ln>
        </p:spPr>
      </p:pic>
      <p:pic>
        <p:nvPicPr>
          <p:cNvPr id="2" name="Imag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46570" y="4775202"/>
            <a:ext cx="881179" cy="3874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35"/>
          <p:cNvPicPr preferRelativeResize="0"/>
          <p:nvPr/>
        </p:nvPicPr>
        <p:blipFill rotWithShape="1">
          <a:blip r:embed="rId3">
            <a:alphaModFix/>
          </a:blip>
          <a:srcRect/>
          <a:stretch/>
        </p:blipFill>
        <p:spPr>
          <a:xfrm>
            <a:off x="8351561" y="1623592"/>
            <a:ext cx="2738160" cy="4784938"/>
          </a:xfrm>
          <a:prstGeom prst="rect">
            <a:avLst/>
          </a:prstGeom>
          <a:noFill/>
          <a:ln>
            <a:noFill/>
          </a:ln>
        </p:spPr>
      </p:pic>
      <p:pic>
        <p:nvPicPr>
          <p:cNvPr id="343" name="Google Shape;343;p35"/>
          <p:cNvPicPr preferRelativeResize="0"/>
          <p:nvPr/>
        </p:nvPicPr>
        <p:blipFill rotWithShape="1">
          <a:blip r:embed="rId4">
            <a:alphaModFix/>
          </a:blip>
          <a:srcRect l="-6816"/>
          <a:stretch/>
        </p:blipFill>
        <p:spPr>
          <a:xfrm>
            <a:off x="10983433" y="5977579"/>
            <a:ext cx="1208567" cy="880422"/>
          </a:xfrm>
          <a:prstGeom prst="rect">
            <a:avLst/>
          </a:prstGeom>
          <a:noFill/>
          <a:ln>
            <a:noFill/>
          </a:ln>
        </p:spPr>
      </p:pic>
      <p:sp>
        <p:nvSpPr>
          <p:cNvPr id="344" name="Google Shape;344;p35"/>
          <p:cNvSpPr txBox="1">
            <a:spLocks noGrp="1"/>
          </p:cNvSpPr>
          <p:nvPr>
            <p:ph type="title"/>
          </p:nvPr>
        </p:nvSpPr>
        <p:spPr>
          <a:xfrm>
            <a:off x="685800" y="754912"/>
            <a:ext cx="5651205" cy="86868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3"/>
              </a:buClr>
              <a:buSzPts val="2800"/>
              <a:buFont typeface="Arial"/>
              <a:buNone/>
            </a:pPr>
            <a:r>
              <a:rPr lang="fr-CA"/>
              <a:t>1.3. Les champs d’application </a:t>
            </a:r>
            <a:br>
              <a:rPr lang="fr-CA"/>
            </a:br>
            <a:r>
              <a:rPr lang="fr-CA"/>
              <a:t>de l’ID</a:t>
            </a:r>
            <a:endParaRPr/>
          </a:p>
        </p:txBody>
      </p:sp>
      <p:sp>
        <p:nvSpPr>
          <p:cNvPr id="345" name="Google Shape;345;p35"/>
          <p:cNvSpPr txBox="1">
            <a:spLocks noGrp="1"/>
          </p:cNvSpPr>
          <p:nvPr>
            <p:ph type="body" idx="1"/>
          </p:nvPr>
        </p:nvSpPr>
        <p:spPr>
          <a:xfrm>
            <a:off x="685799" y="2130427"/>
            <a:ext cx="5853113" cy="92124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2000"/>
              <a:buNone/>
            </a:pPr>
            <a:r>
              <a:rPr lang="fr-CA"/>
              <a:t>1.3.2. La conception régénérative</a:t>
            </a:r>
            <a:endParaRPr/>
          </a:p>
          <a:p>
            <a:pPr marL="9525" lvl="1" indent="0" algn="l" rtl="0">
              <a:lnSpc>
                <a:spcPct val="90000"/>
              </a:lnSpc>
              <a:spcBef>
                <a:spcPts val="600"/>
              </a:spcBef>
              <a:spcAft>
                <a:spcPts val="0"/>
              </a:spcAft>
              <a:buClr>
                <a:schemeClr val="dk1"/>
              </a:buClr>
              <a:buSzPts val="1800"/>
              <a:buNone/>
            </a:pPr>
            <a:r>
              <a:rPr lang="fr-CA"/>
              <a:t>Processus de conception qui rebâtit le capital naturel des systèmes socio-écologiques</a:t>
            </a:r>
            <a:endParaRPr/>
          </a:p>
          <a:p>
            <a:pPr marL="9525" lvl="1" indent="0" algn="l" rtl="0">
              <a:lnSpc>
                <a:spcPct val="90000"/>
              </a:lnSpc>
              <a:spcBef>
                <a:spcPts val="600"/>
              </a:spcBef>
              <a:spcAft>
                <a:spcPts val="0"/>
              </a:spcAft>
              <a:buClr>
                <a:schemeClr val="dk1"/>
              </a:buClr>
              <a:buSzPts val="1800"/>
              <a:buNone/>
            </a:pPr>
            <a:endParaRPr/>
          </a:p>
        </p:txBody>
      </p:sp>
      <p:sp>
        <p:nvSpPr>
          <p:cNvPr id="346" name="Google Shape;346;p35"/>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lt1"/>
              </a:buClr>
              <a:buSzPts val="1300"/>
              <a:buFont typeface="Arial"/>
              <a:buNone/>
            </a:pPr>
            <a:r>
              <a:rPr lang="fr-CA"/>
              <a:t>10</a:t>
            </a:r>
            <a:endParaRPr/>
          </a:p>
        </p:txBody>
      </p:sp>
      <p:sp>
        <p:nvSpPr>
          <p:cNvPr id="347" name="Google Shape;347;p35"/>
          <p:cNvSpPr txBox="1">
            <a:spLocks noGrp="1"/>
          </p:cNvSpPr>
          <p:nvPr>
            <p:ph type="body" idx="3"/>
          </p:nvPr>
        </p:nvSpPr>
        <p:spPr>
          <a:xfrm>
            <a:off x="685800" y="286709"/>
            <a:ext cx="5853113" cy="404813"/>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1600"/>
              <a:buNone/>
            </a:pPr>
            <a:r>
              <a:rPr lang="fr-CA"/>
              <a:t>1. RECENSION DES ÉCRITS</a:t>
            </a:r>
            <a:endParaRPr/>
          </a:p>
        </p:txBody>
      </p:sp>
      <p:sp>
        <p:nvSpPr>
          <p:cNvPr id="348" name="Google Shape;348;p35"/>
          <p:cNvSpPr txBox="1"/>
          <p:nvPr/>
        </p:nvSpPr>
        <p:spPr>
          <a:xfrm rot="-5400000">
            <a:off x="10994113" y="4955019"/>
            <a:ext cx="1840190" cy="204928"/>
          </a:xfrm>
          <a:prstGeom prst="rect">
            <a:avLst/>
          </a:prstGeom>
          <a:noFill/>
          <a:ln>
            <a:noFill/>
          </a:ln>
        </p:spPr>
        <p:txBody>
          <a:bodyPr spcFirstLastPara="1" wrap="square" lIns="91425" tIns="45700" rIns="91425" bIns="45700" anchor="t" anchorCtr="0">
            <a:noAutofit/>
          </a:bodyPr>
          <a:lstStyle/>
          <a:p>
            <a:pPr marL="0" marR="0" lvl="0" indent="0" algn="l" rtl="0">
              <a:lnSpc>
                <a:spcPct val="114000"/>
              </a:lnSpc>
              <a:spcBef>
                <a:spcPts val="0"/>
              </a:spcBef>
              <a:spcAft>
                <a:spcPts val="0"/>
              </a:spcAft>
              <a:buClr>
                <a:srgbClr val="000000"/>
              </a:buClr>
              <a:buSzPts val="700"/>
              <a:buFont typeface="Arial"/>
              <a:buNone/>
            </a:pPr>
            <a:r>
              <a:rPr lang="fr-CA" sz="700">
                <a:solidFill>
                  <a:srgbClr val="000000"/>
                </a:solidFill>
                <a:latin typeface="Arial"/>
                <a:ea typeface="Arial"/>
                <a:cs typeface="Arial"/>
                <a:sym typeface="Arial"/>
              </a:rPr>
              <a:t>Source : Adapté de Mang et Reed, 2012</a:t>
            </a:r>
            <a:endParaRPr sz="700">
              <a:solidFill>
                <a:schemeClr val="dk1"/>
              </a:solidFill>
              <a:latin typeface="Arial"/>
              <a:ea typeface="Arial"/>
              <a:cs typeface="Arial"/>
              <a:sym typeface="Arial"/>
            </a:endParaRPr>
          </a:p>
        </p:txBody>
      </p:sp>
      <p:sp>
        <p:nvSpPr>
          <p:cNvPr id="349" name="Google Shape;349;p35"/>
          <p:cNvSpPr txBox="1"/>
          <p:nvPr/>
        </p:nvSpPr>
        <p:spPr>
          <a:xfrm>
            <a:off x="6658182" y="1046084"/>
            <a:ext cx="6147352"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CB614"/>
              </a:buClr>
              <a:buSzPts val="1600"/>
              <a:buFont typeface="Arial"/>
              <a:buNone/>
            </a:pPr>
            <a:r>
              <a:rPr lang="fr-CA" sz="1600" b="1">
                <a:solidFill>
                  <a:srgbClr val="FCB614"/>
                </a:solidFill>
                <a:latin typeface="Arial"/>
                <a:ea typeface="Arial"/>
                <a:cs typeface="Arial"/>
                <a:sym typeface="Arial"/>
              </a:rPr>
              <a:t>Illustration de l’évolution vers la </a:t>
            </a:r>
            <a:endParaRPr sz="1800">
              <a:solidFill>
                <a:schemeClr val="dk1"/>
              </a:solidFill>
              <a:latin typeface="Arial"/>
              <a:ea typeface="Arial"/>
              <a:cs typeface="Arial"/>
              <a:sym typeface="Arial"/>
            </a:endParaRPr>
          </a:p>
          <a:p>
            <a:pPr marL="0" marR="0" lvl="0" indent="0" algn="ctr" rtl="0">
              <a:spcBef>
                <a:spcPts val="0"/>
              </a:spcBef>
              <a:spcAft>
                <a:spcPts val="0"/>
              </a:spcAft>
              <a:buClr>
                <a:srgbClr val="FCB614"/>
              </a:buClr>
              <a:buSzPts val="1600"/>
              <a:buFont typeface="Arial"/>
              <a:buNone/>
            </a:pPr>
            <a:r>
              <a:rPr lang="fr-CA" sz="1600" b="1">
                <a:solidFill>
                  <a:srgbClr val="FCB614"/>
                </a:solidFill>
                <a:latin typeface="Arial"/>
                <a:ea typeface="Arial"/>
                <a:cs typeface="Arial"/>
                <a:sym typeface="Arial"/>
              </a:rPr>
              <a:t>conception régénérative</a:t>
            </a:r>
            <a:endParaRPr sz="1600" b="1">
              <a:solidFill>
                <a:srgbClr val="FCB614"/>
              </a:solidFill>
              <a:latin typeface="Arial"/>
              <a:ea typeface="Arial"/>
              <a:cs typeface="Arial"/>
              <a:sym typeface="Arial"/>
            </a:endParaRPr>
          </a:p>
        </p:txBody>
      </p:sp>
      <p:sp>
        <p:nvSpPr>
          <p:cNvPr id="350" name="Google Shape;350;p35"/>
          <p:cNvSpPr txBox="1"/>
          <p:nvPr/>
        </p:nvSpPr>
        <p:spPr>
          <a:xfrm>
            <a:off x="691116" y="3176809"/>
            <a:ext cx="6400800" cy="3200876"/>
          </a:xfrm>
          <a:prstGeom prst="rect">
            <a:avLst/>
          </a:prstGeom>
          <a:noFill/>
          <a:ln>
            <a:noFill/>
          </a:ln>
        </p:spPr>
        <p:txBody>
          <a:bodyPr spcFirstLastPara="1" wrap="square" lIns="91425" tIns="45700" rIns="91425" bIns="45700" anchor="t" anchorCtr="0">
            <a:noAutofit/>
          </a:bodyPr>
          <a:lstStyle/>
          <a:p>
            <a:pPr marL="295275" marR="0" lvl="1" indent="-285750" algn="l" rtl="0">
              <a:spcBef>
                <a:spcPts val="0"/>
              </a:spcBef>
              <a:spcAft>
                <a:spcPts val="0"/>
              </a:spcAft>
              <a:buClr>
                <a:schemeClr val="dk1"/>
              </a:buClr>
              <a:buSzPts val="1800"/>
              <a:buFont typeface="Arial"/>
              <a:buChar char="•"/>
            </a:pPr>
            <a:r>
              <a:rPr lang="fr-CA" sz="1800" b="0" i="0" u="none" strike="noStrike" cap="none">
                <a:solidFill>
                  <a:schemeClr val="dk1"/>
                </a:solidFill>
                <a:latin typeface="Arial"/>
                <a:ea typeface="Arial"/>
                <a:cs typeface="Arial"/>
                <a:sym typeface="Arial"/>
              </a:rPr>
              <a:t>Perspective plus large que le développement durable</a:t>
            </a:r>
            <a:endParaRPr sz="1800" b="0" i="0" u="none" strike="noStrike" cap="none">
              <a:solidFill>
                <a:schemeClr val="dk1"/>
              </a:solidFill>
              <a:latin typeface="Arial"/>
              <a:ea typeface="Arial"/>
              <a:cs typeface="Arial"/>
              <a:sym typeface="Arial"/>
            </a:endParaRPr>
          </a:p>
          <a:p>
            <a:pPr marL="295275" marR="0" lvl="1" indent="-285750" algn="l" rtl="0">
              <a:spcBef>
                <a:spcPts val="800"/>
              </a:spcBef>
              <a:spcAft>
                <a:spcPts val="0"/>
              </a:spcAft>
              <a:buClr>
                <a:schemeClr val="dk1"/>
              </a:buClr>
              <a:buSzPts val="1800"/>
              <a:buFont typeface="Arial"/>
              <a:buChar char="•"/>
            </a:pPr>
            <a:r>
              <a:rPr lang="fr-CA" sz="1800" b="0" i="0" u="none" strike="noStrike" cap="none">
                <a:solidFill>
                  <a:schemeClr val="dk1"/>
                </a:solidFill>
                <a:latin typeface="Arial"/>
                <a:ea typeface="Arial"/>
                <a:cs typeface="Arial"/>
                <a:sym typeface="Arial"/>
              </a:rPr>
              <a:t>Processus transdisciplinaire, itératif et participatif</a:t>
            </a:r>
            <a:endParaRPr sz="1800" b="0" i="0" u="none" strike="noStrike" cap="none">
              <a:solidFill>
                <a:schemeClr val="dk1"/>
              </a:solidFill>
              <a:latin typeface="Arial"/>
              <a:ea typeface="Arial"/>
              <a:cs typeface="Arial"/>
              <a:sym typeface="Arial"/>
            </a:endParaRPr>
          </a:p>
          <a:p>
            <a:pPr marL="295275" marR="0" lvl="1" indent="-285750" algn="l" rtl="0">
              <a:spcBef>
                <a:spcPts val="800"/>
              </a:spcBef>
              <a:spcAft>
                <a:spcPts val="0"/>
              </a:spcAft>
              <a:buClr>
                <a:schemeClr val="dk1"/>
              </a:buClr>
              <a:buSzPts val="1800"/>
              <a:buFont typeface="Arial"/>
              <a:buChar char="•"/>
            </a:pPr>
            <a:r>
              <a:rPr lang="fr-CA" sz="1800" b="0" i="0" u="none" strike="noStrike" cap="none">
                <a:solidFill>
                  <a:schemeClr val="dk1"/>
                </a:solidFill>
                <a:latin typeface="Arial"/>
                <a:ea typeface="Arial"/>
                <a:cs typeface="Arial"/>
                <a:sym typeface="Arial"/>
              </a:rPr>
              <a:t>Application dans plusieurs domaines </a:t>
            </a:r>
            <a:endParaRPr sz="1800" b="0" i="0" u="none" strike="noStrike" cap="none">
              <a:solidFill>
                <a:schemeClr val="dk1"/>
              </a:solidFill>
              <a:latin typeface="Arial"/>
              <a:ea typeface="Arial"/>
              <a:cs typeface="Arial"/>
              <a:sym typeface="Arial"/>
            </a:endParaRPr>
          </a:p>
          <a:p>
            <a:pPr marL="752475" marR="0" lvl="2" indent="-285750" algn="l" rtl="0">
              <a:spcBef>
                <a:spcPts val="800"/>
              </a:spcBef>
              <a:spcAft>
                <a:spcPts val="0"/>
              </a:spcAft>
              <a:buClr>
                <a:schemeClr val="dk1"/>
              </a:buClr>
              <a:buSzPts val="1800"/>
              <a:buFont typeface="Arial"/>
              <a:buChar char="•"/>
            </a:pPr>
            <a:r>
              <a:rPr lang="fr-CA" sz="1800" b="0" i="0" u="none" strike="noStrike" cap="none">
                <a:solidFill>
                  <a:schemeClr val="dk1"/>
                </a:solidFill>
                <a:latin typeface="Arial"/>
                <a:ea typeface="Arial"/>
                <a:cs typeface="Arial"/>
                <a:sym typeface="Arial"/>
              </a:rPr>
              <a:t>Architecture</a:t>
            </a:r>
            <a:endParaRPr sz="1800" b="0" i="0" u="none" strike="noStrike" cap="none">
              <a:solidFill>
                <a:schemeClr val="dk1"/>
              </a:solidFill>
              <a:latin typeface="Arial"/>
              <a:ea typeface="Arial"/>
              <a:cs typeface="Arial"/>
              <a:sym typeface="Arial"/>
            </a:endParaRPr>
          </a:p>
          <a:p>
            <a:pPr marL="752475" marR="0" lvl="2" indent="-285750" algn="just" rtl="0">
              <a:spcBef>
                <a:spcPts val="400"/>
              </a:spcBef>
              <a:spcAft>
                <a:spcPts val="0"/>
              </a:spcAft>
              <a:buClr>
                <a:schemeClr val="dk1"/>
              </a:buClr>
              <a:buSzPts val="1800"/>
              <a:buFont typeface="Arial"/>
              <a:buChar char="•"/>
            </a:pPr>
            <a:r>
              <a:rPr lang="fr-CA" sz="1800" b="0" i="0" u="none" strike="noStrike" cap="none">
                <a:solidFill>
                  <a:schemeClr val="dk1"/>
                </a:solidFill>
                <a:latin typeface="Arial"/>
                <a:ea typeface="Arial"/>
                <a:cs typeface="Arial"/>
                <a:sym typeface="Arial"/>
              </a:rPr>
              <a:t>Aménagement </a:t>
            </a:r>
            <a:endParaRPr sz="1800" b="0" i="0" u="none" strike="noStrike" cap="none">
              <a:solidFill>
                <a:schemeClr val="dk1"/>
              </a:solidFill>
              <a:latin typeface="Arial"/>
              <a:ea typeface="Arial"/>
              <a:cs typeface="Arial"/>
              <a:sym typeface="Arial"/>
            </a:endParaRPr>
          </a:p>
          <a:p>
            <a:pPr marL="752475" marR="0" lvl="2" indent="-285750" algn="just" rtl="0">
              <a:spcBef>
                <a:spcPts val="400"/>
              </a:spcBef>
              <a:spcAft>
                <a:spcPts val="0"/>
              </a:spcAft>
              <a:buClr>
                <a:schemeClr val="dk1"/>
              </a:buClr>
              <a:buSzPts val="1800"/>
              <a:buFont typeface="Arial"/>
              <a:buChar char="•"/>
            </a:pPr>
            <a:r>
              <a:rPr lang="fr-CA" sz="1800" b="0" i="0" u="none" strike="noStrike" cap="none">
                <a:solidFill>
                  <a:schemeClr val="dk1"/>
                </a:solidFill>
                <a:latin typeface="Arial"/>
                <a:ea typeface="Arial"/>
                <a:cs typeface="Arial"/>
                <a:sym typeface="Arial"/>
              </a:rPr>
              <a:t>Agriculture</a:t>
            </a:r>
            <a:endParaRPr sz="1800" b="0" i="0" u="none" strike="noStrike" cap="none">
              <a:solidFill>
                <a:schemeClr val="dk1"/>
              </a:solidFill>
              <a:latin typeface="Arial"/>
              <a:ea typeface="Arial"/>
              <a:cs typeface="Arial"/>
              <a:sym typeface="Arial"/>
            </a:endParaRPr>
          </a:p>
          <a:p>
            <a:pPr marL="752475" marR="0" lvl="2" indent="-285750" algn="just" rtl="0">
              <a:spcBef>
                <a:spcPts val="400"/>
              </a:spcBef>
              <a:spcAft>
                <a:spcPts val="0"/>
              </a:spcAft>
              <a:buClr>
                <a:schemeClr val="dk1"/>
              </a:buClr>
              <a:buSzPts val="1800"/>
              <a:buFont typeface="Arial"/>
              <a:buChar char="•"/>
            </a:pPr>
            <a:r>
              <a:rPr lang="fr-CA" sz="1800" b="0" i="0" u="none" strike="noStrike" cap="none">
                <a:solidFill>
                  <a:schemeClr val="dk1"/>
                </a:solidFill>
                <a:latin typeface="Arial"/>
                <a:ea typeface="Arial"/>
                <a:cs typeface="Arial"/>
                <a:sym typeface="Arial"/>
              </a:rPr>
              <a:t>Économie</a:t>
            </a:r>
            <a:endParaRPr sz="1800" b="0" i="0" u="none" strike="noStrike" cap="none">
              <a:solidFill>
                <a:schemeClr val="dk1"/>
              </a:solidFill>
              <a:latin typeface="Arial"/>
              <a:ea typeface="Arial"/>
              <a:cs typeface="Arial"/>
              <a:sym typeface="Arial"/>
            </a:endParaRPr>
          </a:p>
          <a:p>
            <a:pPr marL="752475" marR="0" lvl="2" indent="-171450" algn="l" rtl="0">
              <a:spcBef>
                <a:spcPts val="40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295275" marR="0" lvl="1" indent="-171450" algn="l" rtl="0">
              <a:spcBef>
                <a:spcPts val="80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351" name="Google Shape;351;p35"/>
          <p:cNvCxnSpPr/>
          <p:nvPr/>
        </p:nvCxnSpPr>
        <p:spPr>
          <a:xfrm>
            <a:off x="691116" y="1612980"/>
            <a:ext cx="5163584" cy="0"/>
          </a:xfrm>
          <a:prstGeom prst="straightConnector1">
            <a:avLst/>
          </a:prstGeom>
          <a:noFill/>
          <a:ln w="12700" cap="flat" cmpd="sng">
            <a:solidFill>
              <a:schemeClr val="dk1"/>
            </a:solidFill>
            <a:prstDash val="solid"/>
            <a:miter lim="800000"/>
            <a:headEnd type="none" w="sm" len="sm"/>
            <a:tailEnd type="none" w="sm" len="sm"/>
          </a:ln>
        </p:spPr>
      </p:cxnSp>
      <p:pic>
        <p:nvPicPr>
          <p:cNvPr id="352" name="Google Shape;352;p35"/>
          <p:cNvPicPr preferRelativeResize="0"/>
          <p:nvPr/>
        </p:nvPicPr>
        <p:blipFill rotWithShape="1">
          <a:blip r:embed="rId5">
            <a:alphaModFix/>
          </a:blip>
          <a:srcRect/>
          <a:stretch/>
        </p:blipFill>
        <p:spPr>
          <a:xfrm>
            <a:off x="11633200" y="6299200"/>
            <a:ext cx="406400" cy="406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Google Shape;358;p36"/>
          <p:cNvPicPr preferRelativeResize="0"/>
          <p:nvPr/>
        </p:nvPicPr>
        <p:blipFill rotWithShape="1">
          <a:blip r:embed="rId3">
            <a:alphaModFix/>
          </a:blip>
          <a:srcRect l="-6816"/>
          <a:stretch/>
        </p:blipFill>
        <p:spPr>
          <a:xfrm>
            <a:off x="10983433" y="5977579"/>
            <a:ext cx="1208567" cy="880422"/>
          </a:xfrm>
          <a:prstGeom prst="rect">
            <a:avLst/>
          </a:prstGeom>
          <a:noFill/>
          <a:ln>
            <a:noFill/>
          </a:ln>
        </p:spPr>
      </p:pic>
      <p:sp>
        <p:nvSpPr>
          <p:cNvPr id="359" name="Google Shape;359;p36"/>
          <p:cNvSpPr txBox="1">
            <a:spLocks noGrp="1"/>
          </p:cNvSpPr>
          <p:nvPr>
            <p:ph type="title"/>
          </p:nvPr>
        </p:nvSpPr>
        <p:spPr>
          <a:xfrm>
            <a:off x="685800" y="754912"/>
            <a:ext cx="5651205" cy="86868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3"/>
              </a:buClr>
              <a:buSzPts val="2800"/>
              <a:buFont typeface="Arial"/>
              <a:buNone/>
            </a:pPr>
            <a:r>
              <a:rPr lang="fr-CA"/>
              <a:t>1.3. Les champs d’application </a:t>
            </a:r>
            <a:br>
              <a:rPr lang="fr-CA"/>
            </a:br>
            <a:r>
              <a:rPr lang="fr-CA"/>
              <a:t>de l’ID</a:t>
            </a:r>
            <a:endParaRPr/>
          </a:p>
        </p:txBody>
      </p:sp>
      <p:sp>
        <p:nvSpPr>
          <p:cNvPr id="360" name="Google Shape;360;p36"/>
          <p:cNvSpPr txBox="1">
            <a:spLocks noGrp="1"/>
          </p:cNvSpPr>
          <p:nvPr>
            <p:ph type="body" idx="1"/>
          </p:nvPr>
        </p:nvSpPr>
        <p:spPr>
          <a:xfrm>
            <a:off x="685800" y="2130426"/>
            <a:ext cx="5629940" cy="157124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2000"/>
              <a:buNone/>
            </a:pPr>
            <a:r>
              <a:rPr lang="fr-CA"/>
              <a:t>1.3.3. L’innovation sociale transformative</a:t>
            </a:r>
            <a:endParaRPr/>
          </a:p>
          <a:p>
            <a:pPr marL="9525" lvl="1" indent="0" algn="l" rtl="0">
              <a:lnSpc>
                <a:spcPct val="90000"/>
              </a:lnSpc>
              <a:spcBef>
                <a:spcPts val="600"/>
              </a:spcBef>
              <a:spcAft>
                <a:spcPts val="0"/>
              </a:spcAft>
              <a:buClr>
                <a:schemeClr val="dk1"/>
              </a:buClr>
              <a:buSzPts val="1800"/>
              <a:buNone/>
            </a:pPr>
            <a:r>
              <a:rPr lang="fr-CA"/>
              <a:t>Innovation sociale visant la transformation radicale vers une société plus durable </a:t>
            </a:r>
            <a:endParaRPr/>
          </a:p>
          <a:p>
            <a:pPr marL="9525" lvl="1" indent="0" algn="l" rtl="0">
              <a:lnSpc>
                <a:spcPct val="90000"/>
              </a:lnSpc>
              <a:spcBef>
                <a:spcPts val="600"/>
              </a:spcBef>
              <a:spcAft>
                <a:spcPts val="0"/>
              </a:spcAft>
              <a:buClr>
                <a:schemeClr val="dk1"/>
              </a:buClr>
              <a:buSzPts val="1800"/>
              <a:buNone/>
            </a:pPr>
            <a:endParaRPr/>
          </a:p>
          <a:p>
            <a:pPr marL="465138" lvl="3" indent="-107948" algn="l" rtl="0">
              <a:lnSpc>
                <a:spcPct val="90000"/>
              </a:lnSpc>
              <a:spcBef>
                <a:spcPts val="400"/>
              </a:spcBef>
              <a:spcAft>
                <a:spcPts val="0"/>
              </a:spcAft>
              <a:buClr>
                <a:schemeClr val="dk1"/>
              </a:buClr>
              <a:buSzPts val="1800"/>
              <a:buNone/>
            </a:pPr>
            <a:endParaRPr/>
          </a:p>
          <a:p>
            <a:pPr marL="0" lvl="0" indent="0" algn="l" rtl="0">
              <a:lnSpc>
                <a:spcPct val="90000"/>
              </a:lnSpc>
              <a:spcBef>
                <a:spcPts val="1200"/>
              </a:spcBef>
              <a:spcAft>
                <a:spcPts val="0"/>
              </a:spcAft>
              <a:buClr>
                <a:schemeClr val="dk2"/>
              </a:buClr>
              <a:buSzPts val="2000"/>
              <a:buNone/>
            </a:pPr>
            <a:endParaRPr/>
          </a:p>
        </p:txBody>
      </p:sp>
      <p:sp>
        <p:nvSpPr>
          <p:cNvPr id="361" name="Google Shape;361;p36"/>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lt1"/>
              </a:buClr>
              <a:buSzPts val="1300"/>
              <a:buFont typeface="Arial"/>
              <a:buNone/>
            </a:pPr>
            <a:r>
              <a:rPr lang="fr-CA"/>
              <a:t>11</a:t>
            </a:r>
            <a:endParaRPr/>
          </a:p>
        </p:txBody>
      </p:sp>
      <p:sp>
        <p:nvSpPr>
          <p:cNvPr id="362" name="Google Shape;362;p36"/>
          <p:cNvSpPr txBox="1">
            <a:spLocks noGrp="1"/>
          </p:cNvSpPr>
          <p:nvPr>
            <p:ph type="body" idx="3"/>
          </p:nvPr>
        </p:nvSpPr>
        <p:spPr>
          <a:xfrm>
            <a:off x="685800" y="286709"/>
            <a:ext cx="5853113" cy="404813"/>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1600"/>
              <a:buNone/>
            </a:pPr>
            <a:r>
              <a:rPr lang="fr-CA"/>
              <a:t>1. RECENSION DES ÉCRITS</a:t>
            </a:r>
            <a:endParaRPr/>
          </a:p>
        </p:txBody>
      </p:sp>
      <p:cxnSp>
        <p:nvCxnSpPr>
          <p:cNvPr id="363" name="Google Shape;363;p36"/>
          <p:cNvCxnSpPr/>
          <p:nvPr/>
        </p:nvCxnSpPr>
        <p:spPr>
          <a:xfrm>
            <a:off x="691116" y="1612980"/>
            <a:ext cx="5100084" cy="0"/>
          </a:xfrm>
          <a:prstGeom prst="straightConnector1">
            <a:avLst/>
          </a:prstGeom>
          <a:noFill/>
          <a:ln w="12700" cap="flat" cmpd="sng">
            <a:solidFill>
              <a:schemeClr val="dk1"/>
            </a:solidFill>
            <a:prstDash val="solid"/>
            <a:miter lim="800000"/>
            <a:headEnd type="none" w="sm" len="sm"/>
            <a:tailEnd type="none" w="sm" len="sm"/>
          </a:ln>
        </p:spPr>
      </p:cxnSp>
      <p:pic>
        <p:nvPicPr>
          <p:cNvPr id="364" name="Google Shape;364;p36"/>
          <p:cNvPicPr preferRelativeResize="0"/>
          <p:nvPr/>
        </p:nvPicPr>
        <p:blipFill rotWithShape="1">
          <a:blip r:embed="rId4">
            <a:alphaModFix/>
          </a:blip>
          <a:srcRect/>
          <a:stretch/>
        </p:blipFill>
        <p:spPr>
          <a:xfrm>
            <a:off x="6725879" y="1920030"/>
            <a:ext cx="5290793" cy="3968095"/>
          </a:xfrm>
          <a:prstGeom prst="rect">
            <a:avLst/>
          </a:prstGeom>
          <a:noFill/>
          <a:ln>
            <a:noFill/>
          </a:ln>
        </p:spPr>
      </p:pic>
      <p:sp>
        <p:nvSpPr>
          <p:cNvPr id="365" name="Google Shape;365;p36"/>
          <p:cNvSpPr txBox="1"/>
          <p:nvPr/>
        </p:nvSpPr>
        <p:spPr>
          <a:xfrm>
            <a:off x="6897757" y="1320592"/>
            <a:ext cx="4949686"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CB614"/>
              </a:buClr>
              <a:buSzPts val="1600"/>
              <a:buFont typeface="Arial"/>
              <a:buNone/>
            </a:pPr>
            <a:r>
              <a:rPr lang="fr-CA" sz="1600" b="1">
                <a:solidFill>
                  <a:srgbClr val="FCB614"/>
                </a:solidFill>
                <a:latin typeface="Arial"/>
                <a:ea typeface="Arial"/>
                <a:cs typeface="Arial"/>
                <a:sym typeface="Arial"/>
              </a:rPr>
              <a:t>Schématisation d’un processus</a:t>
            </a:r>
            <a:endParaRPr sz="1800">
              <a:solidFill>
                <a:schemeClr val="dk1"/>
              </a:solidFill>
              <a:latin typeface="Arial"/>
              <a:ea typeface="Arial"/>
              <a:cs typeface="Arial"/>
              <a:sym typeface="Arial"/>
            </a:endParaRPr>
          </a:p>
          <a:p>
            <a:pPr marL="0" marR="0" lvl="0" indent="0" algn="ctr" rtl="0">
              <a:spcBef>
                <a:spcPts val="0"/>
              </a:spcBef>
              <a:spcAft>
                <a:spcPts val="0"/>
              </a:spcAft>
              <a:buClr>
                <a:srgbClr val="FCB614"/>
              </a:buClr>
              <a:buSzPts val="1600"/>
              <a:buFont typeface="Arial"/>
              <a:buNone/>
            </a:pPr>
            <a:r>
              <a:rPr lang="fr-CA" sz="1600" b="1">
                <a:solidFill>
                  <a:srgbClr val="FCB614"/>
                </a:solidFill>
                <a:latin typeface="Arial"/>
                <a:ea typeface="Arial"/>
                <a:cs typeface="Arial"/>
                <a:sym typeface="Arial"/>
              </a:rPr>
              <a:t>d’innovation sociale transformative </a:t>
            </a:r>
            <a:endParaRPr sz="1800">
              <a:solidFill>
                <a:schemeClr val="dk1"/>
              </a:solidFill>
              <a:latin typeface="Arial"/>
              <a:ea typeface="Arial"/>
              <a:cs typeface="Arial"/>
              <a:sym typeface="Arial"/>
            </a:endParaRPr>
          </a:p>
        </p:txBody>
      </p:sp>
      <p:sp>
        <p:nvSpPr>
          <p:cNvPr id="366" name="Google Shape;366;p36"/>
          <p:cNvSpPr txBox="1"/>
          <p:nvPr/>
        </p:nvSpPr>
        <p:spPr>
          <a:xfrm rot="-5400000">
            <a:off x="11176961" y="4955020"/>
            <a:ext cx="1840190" cy="204928"/>
          </a:xfrm>
          <a:prstGeom prst="rect">
            <a:avLst/>
          </a:prstGeom>
          <a:noFill/>
          <a:ln>
            <a:noFill/>
          </a:ln>
        </p:spPr>
        <p:txBody>
          <a:bodyPr spcFirstLastPara="1" wrap="square" lIns="91425" tIns="45700" rIns="91425" bIns="45700" anchor="t" anchorCtr="0">
            <a:noAutofit/>
          </a:bodyPr>
          <a:lstStyle/>
          <a:p>
            <a:pPr marL="0" marR="0" lvl="0" indent="0" algn="l" rtl="0">
              <a:lnSpc>
                <a:spcPct val="114000"/>
              </a:lnSpc>
              <a:spcBef>
                <a:spcPts val="0"/>
              </a:spcBef>
              <a:spcAft>
                <a:spcPts val="0"/>
              </a:spcAft>
              <a:buClr>
                <a:srgbClr val="000000"/>
              </a:buClr>
              <a:buSzPts val="700"/>
              <a:buFont typeface="Arial"/>
              <a:buNone/>
            </a:pPr>
            <a:r>
              <a:rPr lang="fr-CA" sz="700">
                <a:solidFill>
                  <a:srgbClr val="000000"/>
                </a:solidFill>
                <a:latin typeface="Arial"/>
                <a:ea typeface="Arial"/>
                <a:cs typeface="Arial"/>
                <a:sym typeface="Arial"/>
              </a:rPr>
              <a:t>Source : Pel et al., 2017</a:t>
            </a:r>
            <a:endParaRPr sz="700">
              <a:solidFill>
                <a:schemeClr val="dk1"/>
              </a:solidFill>
              <a:latin typeface="Arial"/>
              <a:ea typeface="Arial"/>
              <a:cs typeface="Arial"/>
              <a:sym typeface="Arial"/>
            </a:endParaRPr>
          </a:p>
        </p:txBody>
      </p:sp>
      <p:sp>
        <p:nvSpPr>
          <p:cNvPr id="367" name="Google Shape;367;p36"/>
          <p:cNvSpPr txBox="1"/>
          <p:nvPr/>
        </p:nvSpPr>
        <p:spPr>
          <a:xfrm>
            <a:off x="597663" y="3283026"/>
            <a:ext cx="6246564" cy="2062103"/>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fr-CA" sz="1800">
                <a:solidFill>
                  <a:schemeClr val="dk1"/>
                </a:solidFill>
                <a:latin typeface="Arial"/>
                <a:ea typeface="Arial"/>
                <a:cs typeface="Arial"/>
                <a:sym typeface="Arial"/>
              </a:rPr>
              <a:t>Discours et solutions sociales alternatives</a:t>
            </a:r>
            <a:endParaRPr sz="1800">
              <a:solidFill>
                <a:schemeClr val="dk1"/>
              </a:solidFill>
              <a:latin typeface="Arial"/>
              <a:ea typeface="Arial"/>
              <a:cs typeface="Arial"/>
              <a:sym typeface="Arial"/>
            </a:endParaRPr>
          </a:p>
          <a:p>
            <a:pPr marL="285750" marR="0" lvl="0" indent="-285750" algn="l" rtl="0">
              <a:spcBef>
                <a:spcPts val="800"/>
              </a:spcBef>
              <a:spcAft>
                <a:spcPts val="0"/>
              </a:spcAft>
              <a:buClr>
                <a:schemeClr val="dk1"/>
              </a:buClr>
              <a:buSzPts val="1800"/>
              <a:buFont typeface="Arial"/>
              <a:buChar char="•"/>
            </a:pPr>
            <a:r>
              <a:rPr lang="fr-CA" sz="1800">
                <a:solidFill>
                  <a:schemeClr val="dk1"/>
                </a:solidFill>
                <a:latin typeface="Arial"/>
                <a:ea typeface="Arial"/>
                <a:cs typeface="Arial"/>
                <a:sym typeface="Arial"/>
              </a:rPr>
              <a:t>Changement structurel des institutions et institutionnalisation du changement</a:t>
            </a:r>
            <a:endParaRPr sz="1800">
              <a:solidFill>
                <a:schemeClr val="dk1"/>
              </a:solidFill>
              <a:latin typeface="Arial"/>
              <a:ea typeface="Arial"/>
              <a:cs typeface="Arial"/>
              <a:sym typeface="Arial"/>
            </a:endParaRPr>
          </a:p>
          <a:p>
            <a:pPr marL="285750" marR="0" lvl="0" indent="-285750" algn="l" rtl="0">
              <a:spcBef>
                <a:spcPts val="800"/>
              </a:spcBef>
              <a:spcAft>
                <a:spcPts val="0"/>
              </a:spcAft>
              <a:buClr>
                <a:schemeClr val="dk1"/>
              </a:buClr>
              <a:buSzPts val="1800"/>
              <a:buFont typeface="Arial"/>
              <a:buChar char="•"/>
            </a:pPr>
            <a:r>
              <a:rPr lang="fr-CA" sz="1800">
                <a:solidFill>
                  <a:schemeClr val="dk1"/>
                </a:solidFill>
                <a:latin typeface="Arial"/>
                <a:ea typeface="Arial"/>
                <a:cs typeface="Arial"/>
                <a:sym typeface="Arial"/>
              </a:rPr>
              <a:t>Transition Network, Global Ecovillage Network, Slow Food Network</a:t>
            </a:r>
            <a:endParaRPr sz="1800">
              <a:solidFill>
                <a:schemeClr val="dk1"/>
              </a:solidFill>
              <a:latin typeface="Arial"/>
              <a:ea typeface="Arial"/>
              <a:cs typeface="Arial"/>
              <a:sym typeface="Arial"/>
            </a:endParaRPr>
          </a:p>
          <a:p>
            <a:pPr marL="285750" marR="0" lvl="0" indent="-171450" algn="l" rtl="0">
              <a:spcBef>
                <a:spcPts val="80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cxnSp>
        <p:nvCxnSpPr>
          <p:cNvPr id="368" name="Google Shape;368;p36"/>
          <p:cNvCxnSpPr/>
          <p:nvPr/>
        </p:nvCxnSpPr>
        <p:spPr>
          <a:xfrm>
            <a:off x="691116" y="1612980"/>
            <a:ext cx="5163584" cy="0"/>
          </a:xfrm>
          <a:prstGeom prst="straightConnector1">
            <a:avLst/>
          </a:prstGeom>
          <a:noFill/>
          <a:ln w="12700" cap="flat" cmpd="sng">
            <a:solidFill>
              <a:schemeClr val="dk1"/>
            </a:solidFill>
            <a:prstDash val="solid"/>
            <a:miter lim="800000"/>
            <a:headEnd type="none" w="sm" len="sm"/>
            <a:tailEnd type="none" w="sm" len="sm"/>
          </a:ln>
        </p:spPr>
      </p:cxnSp>
      <p:pic>
        <p:nvPicPr>
          <p:cNvPr id="369" name="Google Shape;369;p36"/>
          <p:cNvPicPr preferRelativeResize="0"/>
          <p:nvPr/>
        </p:nvPicPr>
        <p:blipFill rotWithShape="1">
          <a:blip r:embed="rId5">
            <a:alphaModFix/>
          </a:blip>
          <a:srcRect/>
          <a:stretch/>
        </p:blipFill>
        <p:spPr>
          <a:xfrm>
            <a:off x="11633200" y="6299200"/>
            <a:ext cx="406400" cy="406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5" name="Google Shape;375;p37"/>
          <p:cNvPicPr preferRelativeResize="0"/>
          <p:nvPr/>
        </p:nvPicPr>
        <p:blipFill rotWithShape="1">
          <a:blip r:embed="rId3">
            <a:alphaModFix/>
          </a:blip>
          <a:srcRect l="-6816"/>
          <a:stretch/>
        </p:blipFill>
        <p:spPr>
          <a:xfrm>
            <a:off x="10983433" y="5977579"/>
            <a:ext cx="1208567" cy="880422"/>
          </a:xfrm>
          <a:prstGeom prst="rect">
            <a:avLst/>
          </a:prstGeom>
          <a:noFill/>
          <a:ln>
            <a:noFill/>
          </a:ln>
        </p:spPr>
      </p:pic>
      <p:sp>
        <p:nvSpPr>
          <p:cNvPr id="376" name="Google Shape;376;p37"/>
          <p:cNvSpPr txBox="1">
            <a:spLocks noGrp="1"/>
          </p:cNvSpPr>
          <p:nvPr>
            <p:ph type="title"/>
          </p:nvPr>
        </p:nvSpPr>
        <p:spPr>
          <a:xfrm>
            <a:off x="685800" y="754912"/>
            <a:ext cx="5651205" cy="86868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3"/>
              </a:buClr>
              <a:buSzPts val="2800"/>
              <a:buFont typeface="Arial"/>
              <a:buNone/>
            </a:pPr>
            <a:r>
              <a:rPr lang="fr-CA"/>
              <a:t>Systèmes et structures en place</a:t>
            </a:r>
            <a:endParaRPr/>
          </a:p>
        </p:txBody>
      </p:sp>
      <p:sp>
        <p:nvSpPr>
          <p:cNvPr id="377" name="Google Shape;377;p37"/>
          <p:cNvSpPr txBox="1">
            <a:spLocks noGrp="1"/>
          </p:cNvSpPr>
          <p:nvPr>
            <p:ph type="body" idx="1"/>
          </p:nvPr>
        </p:nvSpPr>
        <p:spPr>
          <a:xfrm>
            <a:off x="526774" y="1991812"/>
            <a:ext cx="4770783" cy="4120754"/>
          </a:xfrm>
          <a:prstGeom prst="rect">
            <a:avLst/>
          </a:prstGeom>
          <a:noFill/>
          <a:ln>
            <a:noFill/>
          </a:ln>
        </p:spPr>
        <p:txBody>
          <a:bodyPr spcFirstLastPara="1" wrap="square" lIns="0" tIns="0" rIns="0" bIns="0" anchor="t" anchorCtr="0">
            <a:noAutofit/>
          </a:bodyPr>
          <a:lstStyle/>
          <a:p>
            <a:pPr marL="465138" lvl="3" indent="-107949" algn="l" rtl="0">
              <a:lnSpc>
                <a:spcPct val="90000"/>
              </a:lnSpc>
              <a:spcBef>
                <a:spcPts val="0"/>
              </a:spcBef>
              <a:spcAft>
                <a:spcPts val="0"/>
              </a:spcAft>
              <a:buClr>
                <a:schemeClr val="dk1"/>
              </a:buClr>
              <a:buSzPts val="1800"/>
              <a:buNone/>
            </a:pPr>
            <a:endParaRPr/>
          </a:p>
          <a:p>
            <a:pPr marL="0" lvl="0" indent="0" algn="l" rtl="0">
              <a:lnSpc>
                <a:spcPct val="90000"/>
              </a:lnSpc>
              <a:spcBef>
                <a:spcPts val="1200"/>
              </a:spcBef>
              <a:spcAft>
                <a:spcPts val="0"/>
              </a:spcAft>
              <a:buClr>
                <a:schemeClr val="dk2"/>
              </a:buClr>
              <a:buSzPts val="2000"/>
              <a:buNone/>
            </a:pPr>
            <a:endParaRPr/>
          </a:p>
        </p:txBody>
      </p:sp>
      <p:sp>
        <p:nvSpPr>
          <p:cNvPr id="378" name="Google Shape;378;p37"/>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fr-CA"/>
              <a:t>12</a:t>
            </a:fld>
            <a:endParaRPr/>
          </a:p>
        </p:txBody>
      </p:sp>
      <p:sp>
        <p:nvSpPr>
          <p:cNvPr id="379" name="Google Shape;379;p37"/>
          <p:cNvSpPr txBox="1">
            <a:spLocks noGrp="1"/>
          </p:cNvSpPr>
          <p:nvPr>
            <p:ph type="body" idx="3"/>
          </p:nvPr>
        </p:nvSpPr>
        <p:spPr>
          <a:xfrm>
            <a:off x="685800" y="286709"/>
            <a:ext cx="5853113" cy="404813"/>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1600"/>
              <a:buNone/>
            </a:pPr>
            <a:r>
              <a:rPr lang="fr-CA"/>
              <a:t>L’INNOVATION DURABLE: UN PILIER POUR LA TRANSITION</a:t>
            </a:r>
            <a:endParaRPr/>
          </a:p>
        </p:txBody>
      </p:sp>
      <p:cxnSp>
        <p:nvCxnSpPr>
          <p:cNvPr id="380" name="Google Shape;380;p37"/>
          <p:cNvCxnSpPr/>
          <p:nvPr/>
        </p:nvCxnSpPr>
        <p:spPr>
          <a:xfrm>
            <a:off x="691116" y="1205475"/>
            <a:ext cx="3544000" cy="0"/>
          </a:xfrm>
          <a:prstGeom prst="straightConnector1">
            <a:avLst/>
          </a:prstGeom>
          <a:noFill/>
          <a:ln w="12700" cap="flat" cmpd="sng">
            <a:solidFill>
              <a:schemeClr val="dk1"/>
            </a:solidFill>
            <a:prstDash val="solid"/>
            <a:miter lim="800000"/>
            <a:headEnd type="none" w="sm" len="sm"/>
            <a:tailEnd type="none" w="sm" len="sm"/>
          </a:ln>
        </p:spPr>
      </p:cxnSp>
      <p:pic>
        <p:nvPicPr>
          <p:cNvPr id="381" name="Google Shape;381;p37"/>
          <p:cNvPicPr preferRelativeResize="0"/>
          <p:nvPr/>
        </p:nvPicPr>
        <p:blipFill rotWithShape="1">
          <a:blip r:embed="rId4">
            <a:alphaModFix/>
          </a:blip>
          <a:srcRect l="12546" t="15610"/>
          <a:stretch/>
        </p:blipFill>
        <p:spPr>
          <a:xfrm>
            <a:off x="6362144" y="1650535"/>
            <a:ext cx="5842008" cy="4260373"/>
          </a:xfrm>
          <a:prstGeom prst="rect">
            <a:avLst/>
          </a:prstGeom>
          <a:noFill/>
          <a:ln>
            <a:noFill/>
          </a:ln>
        </p:spPr>
      </p:pic>
      <p:sp>
        <p:nvSpPr>
          <p:cNvPr id="382" name="Google Shape;382;p37"/>
          <p:cNvSpPr txBox="1"/>
          <p:nvPr/>
        </p:nvSpPr>
        <p:spPr>
          <a:xfrm>
            <a:off x="685800" y="1313213"/>
            <a:ext cx="5629940" cy="467781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2"/>
              </a:buClr>
              <a:buSzPts val="2000"/>
              <a:buFont typeface="Arial"/>
              <a:buNone/>
            </a:pPr>
            <a:r>
              <a:rPr lang="fr-CA" sz="2000" b="1">
                <a:solidFill>
                  <a:schemeClr val="dk2"/>
                </a:solidFill>
                <a:latin typeface="Arial"/>
                <a:ea typeface="Arial"/>
                <a:cs typeface="Arial"/>
                <a:sym typeface="Arial"/>
              </a:rPr>
              <a:t>Comprendre et cartographier </a:t>
            </a:r>
            <a:endParaRPr sz="2000" b="1">
              <a:solidFill>
                <a:schemeClr val="dk2"/>
              </a:solidFill>
              <a:latin typeface="Arial"/>
              <a:ea typeface="Arial"/>
              <a:cs typeface="Arial"/>
              <a:sym typeface="Arial"/>
            </a:endParaRPr>
          </a:p>
          <a:p>
            <a:pPr marL="9525" marR="0" lvl="1" indent="0" algn="l" rtl="0">
              <a:lnSpc>
                <a:spcPct val="90000"/>
              </a:lnSpc>
              <a:spcBef>
                <a:spcPts val="600"/>
              </a:spcBef>
              <a:spcAft>
                <a:spcPts val="0"/>
              </a:spcAft>
              <a:buClr>
                <a:schemeClr val="dk1"/>
              </a:buClr>
              <a:buSzPts val="1800"/>
              <a:buFont typeface="Arial"/>
              <a:buNone/>
            </a:pPr>
            <a:r>
              <a:rPr lang="fr-CA" sz="1800" b="0" i="0" u="none" strike="noStrike" cap="none">
                <a:solidFill>
                  <a:schemeClr val="dk1"/>
                </a:solidFill>
                <a:latin typeface="Arial"/>
                <a:ea typeface="Arial"/>
                <a:cs typeface="Arial"/>
                <a:sym typeface="Arial"/>
              </a:rPr>
              <a:t>Tracer les grandes lignes des différents systèmes naturels et anthropiques qui structurent le fonctionnement des sociétés. </a:t>
            </a:r>
            <a:endParaRPr/>
          </a:p>
          <a:p>
            <a:pPr marL="9525" marR="0" lvl="1" indent="0" algn="l" rtl="0">
              <a:lnSpc>
                <a:spcPct val="90000"/>
              </a:lnSpc>
              <a:spcBef>
                <a:spcPts val="60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9525" marR="0" lvl="1" indent="0" algn="l" rtl="0">
              <a:lnSpc>
                <a:spcPct val="90000"/>
              </a:lnSpc>
              <a:spcBef>
                <a:spcPts val="600"/>
              </a:spcBef>
              <a:spcAft>
                <a:spcPts val="0"/>
              </a:spcAft>
              <a:buClr>
                <a:schemeClr val="dk1"/>
              </a:buClr>
              <a:buSzPts val="1800"/>
              <a:buFont typeface="Arial"/>
              <a:buNone/>
            </a:pPr>
            <a:r>
              <a:rPr lang="fr-CA" sz="1800" b="0" i="0" u="none" strike="noStrike" cap="none">
                <a:solidFill>
                  <a:schemeClr val="dk1"/>
                </a:solidFill>
                <a:latin typeface="Arial"/>
                <a:ea typeface="Arial"/>
                <a:cs typeface="Arial"/>
                <a:sym typeface="Arial"/>
              </a:rPr>
              <a:t>Dégager en quoi les systèmes et leurs composantes peuvent représenter des freins ou des leviers pour le déploiement d’innovations durables</a:t>
            </a:r>
            <a:endParaRPr/>
          </a:p>
          <a:p>
            <a:pPr marL="9525" marR="0" lvl="1" indent="0" algn="l" rtl="0">
              <a:lnSpc>
                <a:spcPct val="90000"/>
              </a:lnSpc>
              <a:spcBef>
                <a:spcPts val="60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295275" marR="0" lvl="1" indent="-285750" algn="l" rtl="0">
              <a:lnSpc>
                <a:spcPct val="90000"/>
              </a:lnSpc>
              <a:spcBef>
                <a:spcPts val="600"/>
              </a:spcBef>
              <a:spcAft>
                <a:spcPts val="0"/>
              </a:spcAft>
              <a:buClr>
                <a:srgbClr val="40AC49"/>
              </a:buClr>
              <a:buSzPts val="1800"/>
              <a:buFont typeface="Arial"/>
              <a:buChar char="•"/>
            </a:pPr>
            <a:r>
              <a:rPr lang="fr-CA" sz="1800" b="1" i="0" u="none" strike="noStrike" cap="none">
                <a:solidFill>
                  <a:srgbClr val="40AC49"/>
                </a:solidFill>
                <a:latin typeface="Arial"/>
                <a:ea typeface="Arial"/>
                <a:cs typeface="Arial"/>
                <a:sym typeface="Arial"/>
              </a:rPr>
              <a:t>Systèmes naturels </a:t>
            </a:r>
            <a:r>
              <a:rPr lang="fr-CA" sz="1800" b="0" i="0" u="none" strike="noStrike" cap="none">
                <a:solidFill>
                  <a:schemeClr val="dk1"/>
                </a:solidFill>
                <a:latin typeface="Arial"/>
                <a:ea typeface="Arial"/>
                <a:cs typeface="Arial"/>
                <a:sym typeface="Arial"/>
              </a:rPr>
              <a:t>présentés comme socle pour les activités anthropiques</a:t>
            </a:r>
            <a:endParaRPr/>
          </a:p>
          <a:p>
            <a:pPr marL="295275" marR="0" lvl="1" indent="-285750" algn="l" rtl="0">
              <a:lnSpc>
                <a:spcPct val="90000"/>
              </a:lnSpc>
              <a:spcBef>
                <a:spcPts val="600"/>
              </a:spcBef>
              <a:spcAft>
                <a:spcPts val="0"/>
              </a:spcAft>
              <a:buClr>
                <a:schemeClr val="dk1"/>
              </a:buClr>
              <a:buSzPts val="1800"/>
              <a:buFont typeface="Arial"/>
              <a:buChar char="•"/>
            </a:pPr>
            <a:r>
              <a:rPr lang="fr-CA" sz="1800" b="0" i="0" u="none" strike="noStrike" cap="none">
                <a:solidFill>
                  <a:schemeClr val="dk1"/>
                </a:solidFill>
                <a:latin typeface="Arial"/>
                <a:ea typeface="Arial"/>
                <a:cs typeface="Arial"/>
                <a:sym typeface="Arial"/>
              </a:rPr>
              <a:t>Description des </a:t>
            </a:r>
            <a:r>
              <a:rPr lang="fr-CA" sz="1800" b="1" i="0" u="none" strike="noStrike" cap="none">
                <a:solidFill>
                  <a:srgbClr val="007CB9"/>
                </a:solidFill>
                <a:latin typeface="Arial"/>
                <a:ea typeface="Arial"/>
                <a:cs typeface="Arial"/>
                <a:sym typeface="Arial"/>
              </a:rPr>
              <a:t>systèmes sociaux </a:t>
            </a:r>
            <a:r>
              <a:rPr lang="fr-CA" sz="1800" b="0" i="0" u="none" strike="noStrike" cap="none">
                <a:solidFill>
                  <a:schemeClr val="dk1"/>
                </a:solidFill>
                <a:latin typeface="Arial"/>
                <a:ea typeface="Arial"/>
                <a:cs typeface="Arial"/>
                <a:sym typeface="Arial"/>
              </a:rPr>
              <a:t>avec une focalisation sur leurs relations avec les enjeux socio-environnementaux et l’innovation durable </a:t>
            </a:r>
            <a:endParaRPr/>
          </a:p>
          <a:p>
            <a:pPr marL="295275" marR="0" lvl="1" indent="-285750" algn="l" rtl="0">
              <a:lnSpc>
                <a:spcPct val="90000"/>
              </a:lnSpc>
              <a:spcBef>
                <a:spcPts val="600"/>
              </a:spcBef>
              <a:spcAft>
                <a:spcPts val="0"/>
              </a:spcAft>
              <a:buClr>
                <a:schemeClr val="dk1"/>
              </a:buClr>
              <a:buSzPts val="1800"/>
              <a:buFont typeface="Arial"/>
              <a:buChar char="•"/>
            </a:pPr>
            <a:r>
              <a:rPr lang="fr-CA" sz="1800" b="0" i="0" u="none" strike="noStrike" cap="none">
                <a:solidFill>
                  <a:schemeClr val="dk1"/>
                </a:solidFill>
                <a:latin typeface="Arial"/>
                <a:ea typeface="Arial"/>
                <a:cs typeface="Arial"/>
                <a:sym typeface="Arial"/>
              </a:rPr>
              <a:t>Systèmes naturels et anthropiques imbriqués au sein de </a:t>
            </a:r>
            <a:r>
              <a:rPr lang="fr-CA" sz="1800" b="1" i="0" u="none" strike="noStrike" cap="none">
                <a:solidFill>
                  <a:srgbClr val="FBAE00"/>
                </a:solidFill>
                <a:latin typeface="Arial"/>
                <a:ea typeface="Arial"/>
                <a:cs typeface="Arial"/>
                <a:sym typeface="Arial"/>
              </a:rPr>
              <a:t>relations socio-écologiques</a:t>
            </a:r>
            <a:endParaRPr/>
          </a:p>
          <a:p>
            <a:pPr marL="295275" marR="0" lvl="1" indent="-171450" algn="l" rtl="0">
              <a:lnSpc>
                <a:spcPct val="90000"/>
              </a:lnSpc>
              <a:spcBef>
                <a:spcPts val="60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3" name="Google Shape;383;p37"/>
          <p:cNvSpPr txBox="1">
            <a:spLocks noGrp="1"/>
          </p:cNvSpPr>
          <p:nvPr>
            <p:ph type="ftr" idx="11"/>
          </p:nvPr>
        </p:nvSpPr>
        <p:spPr>
          <a:xfrm rot="-5400000">
            <a:off x="11306805" y="5373836"/>
            <a:ext cx="1063258" cy="352719"/>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fr-CA"/>
              <a:t>© CIRODD 2020</a:t>
            </a:r>
            <a:endParaRPr/>
          </a:p>
        </p:txBody>
      </p:sp>
      <p:sp>
        <p:nvSpPr>
          <p:cNvPr id="384" name="Google Shape;384;p37"/>
          <p:cNvSpPr txBox="1"/>
          <p:nvPr/>
        </p:nvSpPr>
        <p:spPr>
          <a:xfrm>
            <a:off x="7166113" y="1285038"/>
            <a:ext cx="4234070"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CA" sz="1600" b="1">
                <a:solidFill>
                  <a:srgbClr val="FCB614"/>
                </a:solidFill>
                <a:latin typeface="Arial"/>
                <a:ea typeface="Arial"/>
                <a:cs typeface="Arial"/>
                <a:sym typeface="Arial"/>
              </a:rPr>
              <a:t>Schématisation des systèmes étudiés</a:t>
            </a:r>
            <a:endParaRPr/>
          </a:p>
        </p:txBody>
      </p:sp>
      <p:sp>
        <p:nvSpPr>
          <p:cNvPr id="385" name="Google Shape;385;p37"/>
          <p:cNvSpPr/>
          <p:nvPr/>
        </p:nvSpPr>
        <p:spPr>
          <a:xfrm>
            <a:off x="5971607" y="3244334"/>
            <a:ext cx="24878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800">
                <a:solidFill>
                  <a:srgbClr val="000000"/>
                </a:solidFill>
                <a:latin typeface="Arial"/>
                <a:ea typeface="Arial"/>
                <a:cs typeface="Arial"/>
                <a:sym typeface="Arial"/>
              </a:rPr>
              <a:t> </a:t>
            </a:r>
            <a:endParaRPr sz="18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38"/>
          <p:cNvPicPr preferRelativeResize="0"/>
          <p:nvPr/>
        </p:nvPicPr>
        <p:blipFill rotWithShape="1">
          <a:blip r:embed="rId3">
            <a:alphaModFix/>
          </a:blip>
          <a:srcRect l="-6816"/>
          <a:stretch/>
        </p:blipFill>
        <p:spPr>
          <a:xfrm>
            <a:off x="10983433" y="5977579"/>
            <a:ext cx="1208567" cy="880422"/>
          </a:xfrm>
          <a:prstGeom prst="rect">
            <a:avLst/>
          </a:prstGeom>
          <a:noFill/>
          <a:ln>
            <a:noFill/>
          </a:ln>
        </p:spPr>
      </p:pic>
      <p:sp>
        <p:nvSpPr>
          <p:cNvPr id="392" name="Google Shape;392;p38"/>
          <p:cNvSpPr txBox="1">
            <a:spLocks noGrp="1"/>
          </p:cNvSpPr>
          <p:nvPr>
            <p:ph type="title"/>
          </p:nvPr>
        </p:nvSpPr>
        <p:spPr>
          <a:xfrm>
            <a:off x="685800" y="754912"/>
            <a:ext cx="5651205" cy="86868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3"/>
              </a:buClr>
              <a:buSzPts val="2800"/>
              <a:buFont typeface="Arial"/>
              <a:buNone/>
            </a:pPr>
            <a:r>
              <a:rPr lang="fr-CA"/>
              <a:t>Systèmes et structures en place</a:t>
            </a:r>
            <a:endParaRPr/>
          </a:p>
        </p:txBody>
      </p:sp>
      <p:sp>
        <p:nvSpPr>
          <p:cNvPr id="393" name="Google Shape;393;p38"/>
          <p:cNvSpPr txBox="1">
            <a:spLocks noGrp="1"/>
          </p:cNvSpPr>
          <p:nvPr>
            <p:ph type="body" idx="1"/>
          </p:nvPr>
        </p:nvSpPr>
        <p:spPr>
          <a:xfrm>
            <a:off x="526774" y="1991812"/>
            <a:ext cx="4770783" cy="4120754"/>
          </a:xfrm>
          <a:prstGeom prst="rect">
            <a:avLst/>
          </a:prstGeom>
          <a:noFill/>
          <a:ln>
            <a:noFill/>
          </a:ln>
        </p:spPr>
        <p:txBody>
          <a:bodyPr spcFirstLastPara="1" wrap="square" lIns="0" tIns="0" rIns="0" bIns="0" anchor="t" anchorCtr="0">
            <a:noAutofit/>
          </a:bodyPr>
          <a:lstStyle/>
          <a:p>
            <a:pPr marL="465138" lvl="3" indent="-107949" algn="l" rtl="0">
              <a:lnSpc>
                <a:spcPct val="90000"/>
              </a:lnSpc>
              <a:spcBef>
                <a:spcPts val="0"/>
              </a:spcBef>
              <a:spcAft>
                <a:spcPts val="0"/>
              </a:spcAft>
              <a:buClr>
                <a:schemeClr val="dk1"/>
              </a:buClr>
              <a:buSzPts val="1800"/>
              <a:buNone/>
            </a:pPr>
            <a:endParaRPr/>
          </a:p>
          <a:p>
            <a:pPr marL="0" lvl="0" indent="0" algn="l" rtl="0">
              <a:lnSpc>
                <a:spcPct val="90000"/>
              </a:lnSpc>
              <a:spcBef>
                <a:spcPts val="1200"/>
              </a:spcBef>
              <a:spcAft>
                <a:spcPts val="0"/>
              </a:spcAft>
              <a:buClr>
                <a:schemeClr val="dk2"/>
              </a:buClr>
              <a:buSzPts val="2000"/>
              <a:buNone/>
            </a:pPr>
            <a:endParaRPr/>
          </a:p>
        </p:txBody>
      </p:sp>
      <p:sp>
        <p:nvSpPr>
          <p:cNvPr id="394" name="Google Shape;394;p38"/>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fr-CA"/>
              <a:t>13</a:t>
            </a:fld>
            <a:endParaRPr/>
          </a:p>
        </p:txBody>
      </p:sp>
      <p:sp>
        <p:nvSpPr>
          <p:cNvPr id="395" name="Google Shape;395;p38"/>
          <p:cNvSpPr txBox="1">
            <a:spLocks noGrp="1"/>
          </p:cNvSpPr>
          <p:nvPr>
            <p:ph type="body" idx="3"/>
          </p:nvPr>
        </p:nvSpPr>
        <p:spPr>
          <a:xfrm>
            <a:off x="685800" y="286709"/>
            <a:ext cx="5853113" cy="404813"/>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1600"/>
              <a:buNone/>
            </a:pPr>
            <a:r>
              <a:rPr lang="fr-CA"/>
              <a:t>L’INNOVATION DURABLE: UN PILIER POUR LA TRANSITION</a:t>
            </a:r>
            <a:endParaRPr/>
          </a:p>
        </p:txBody>
      </p:sp>
      <p:cxnSp>
        <p:nvCxnSpPr>
          <p:cNvPr id="396" name="Google Shape;396;p38"/>
          <p:cNvCxnSpPr/>
          <p:nvPr/>
        </p:nvCxnSpPr>
        <p:spPr>
          <a:xfrm>
            <a:off x="691116" y="1205475"/>
            <a:ext cx="3544000" cy="0"/>
          </a:xfrm>
          <a:prstGeom prst="straightConnector1">
            <a:avLst/>
          </a:prstGeom>
          <a:noFill/>
          <a:ln w="12700" cap="flat" cmpd="sng">
            <a:solidFill>
              <a:schemeClr val="dk1"/>
            </a:solidFill>
            <a:prstDash val="solid"/>
            <a:miter lim="800000"/>
            <a:headEnd type="none" w="sm" len="sm"/>
            <a:tailEnd type="none" w="sm" len="sm"/>
          </a:ln>
        </p:spPr>
      </p:cxnSp>
      <p:sp>
        <p:nvSpPr>
          <p:cNvPr id="397" name="Google Shape;397;p38"/>
          <p:cNvSpPr txBox="1"/>
          <p:nvPr/>
        </p:nvSpPr>
        <p:spPr>
          <a:xfrm>
            <a:off x="685800" y="1313213"/>
            <a:ext cx="5629940" cy="467781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2"/>
              </a:buClr>
              <a:buSzPts val="2000"/>
              <a:buFont typeface="Arial"/>
              <a:buNone/>
            </a:pPr>
            <a:r>
              <a:rPr lang="fr-CA" sz="2000" b="1">
                <a:solidFill>
                  <a:schemeClr val="dk2"/>
                </a:solidFill>
                <a:latin typeface="Arial"/>
                <a:ea typeface="Arial"/>
                <a:cs typeface="Arial"/>
                <a:sym typeface="Arial"/>
              </a:rPr>
              <a:t>Les systèmes socio-écologiques : au-delà de la minimisation d’impact</a:t>
            </a:r>
            <a:endParaRPr sz="2000" b="1">
              <a:solidFill>
                <a:schemeClr val="dk2"/>
              </a:solidFill>
              <a:latin typeface="Arial"/>
              <a:ea typeface="Arial"/>
              <a:cs typeface="Arial"/>
              <a:sym typeface="Arial"/>
            </a:endParaRPr>
          </a:p>
          <a:p>
            <a:pPr marL="9525" marR="0" lvl="1" indent="0" algn="l" rtl="0">
              <a:lnSpc>
                <a:spcPct val="90000"/>
              </a:lnSpc>
              <a:spcBef>
                <a:spcPts val="60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9525" marR="0" lvl="1" indent="0" algn="l" rtl="0">
              <a:lnSpc>
                <a:spcPct val="90000"/>
              </a:lnSpc>
              <a:spcBef>
                <a:spcPts val="600"/>
              </a:spcBef>
              <a:spcAft>
                <a:spcPts val="0"/>
              </a:spcAft>
              <a:buClr>
                <a:schemeClr val="dk1"/>
              </a:buClr>
              <a:buSzPts val="1800"/>
              <a:buFont typeface="Arial"/>
              <a:buNone/>
            </a:pPr>
            <a:r>
              <a:rPr lang="fr-CA" sz="1800" b="0" i="0" u="none" strike="noStrike" cap="none">
                <a:solidFill>
                  <a:schemeClr val="dk1"/>
                </a:solidFill>
                <a:latin typeface="Arial"/>
                <a:ea typeface="Arial"/>
                <a:cs typeface="Arial"/>
                <a:sym typeface="Arial"/>
              </a:rPr>
              <a:t>À cet effet, la Nouvelle-Zélande a proposé une innovation politique fort intéressante dans la gestion de ses bassins versants par un système de plafonnement et d’échanges (</a:t>
            </a:r>
            <a:r>
              <a:rPr lang="fr-CA" sz="1800" b="0" i="1" u="none" strike="noStrike" cap="none">
                <a:solidFill>
                  <a:schemeClr val="dk1"/>
                </a:solidFill>
                <a:latin typeface="Arial"/>
                <a:ea typeface="Arial"/>
                <a:cs typeface="Arial"/>
                <a:sym typeface="Arial"/>
              </a:rPr>
              <a:t>cap and trade</a:t>
            </a:r>
            <a:r>
              <a:rPr lang="fr-CA" sz="1800" b="0" i="0" u="none" strike="noStrike" cap="none">
                <a:solidFill>
                  <a:schemeClr val="dk1"/>
                </a:solidFill>
                <a:latin typeface="Arial"/>
                <a:ea typeface="Arial"/>
                <a:cs typeface="Arial"/>
                <a:sym typeface="Arial"/>
              </a:rPr>
              <a:t>) des flux d’azote. </a:t>
            </a:r>
            <a:endParaRPr/>
          </a:p>
          <a:p>
            <a:pPr marL="9525" marR="0" lvl="1" indent="0" algn="l" rtl="0">
              <a:lnSpc>
                <a:spcPct val="90000"/>
              </a:lnSpc>
              <a:spcBef>
                <a:spcPts val="60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295275" marR="0" lvl="1" indent="-285750" algn="l" rtl="0">
              <a:lnSpc>
                <a:spcPct val="90000"/>
              </a:lnSpc>
              <a:spcBef>
                <a:spcPts val="600"/>
              </a:spcBef>
              <a:spcAft>
                <a:spcPts val="0"/>
              </a:spcAft>
              <a:buClr>
                <a:srgbClr val="40AC49"/>
              </a:buClr>
              <a:buSzPts val="1800"/>
              <a:buFont typeface="Arial"/>
              <a:buChar char="•"/>
            </a:pPr>
            <a:r>
              <a:rPr lang="fr-CA" sz="1800" b="1" i="0" u="none" strike="noStrike" cap="none">
                <a:solidFill>
                  <a:srgbClr val="40AC49"/>
                </a:solidFill>
                <a:latin typeface="Arial"/>
                <a:ea typeface="Arial"/>
                <a:cs typeface="Arial"/>
                <a:sym typeface="Arial"/>
              </a:rPr>
              <a:t>Modélisation scientifique </a:t>
            </a:r>
            <a:endParaRPr sz="1800" b="0" i="0" u="none" strike="noStrike" cap="none">
              <a:solidFill>
                <a:schemeClr val="dk1"/>
              </a:solidFill>
              <a:latin typeface="Arial"/>
              <a:ea typeface="Arial"/>
              <a:cs typeface="Arial"/>
              <a:sym typeface="Arial"/>
            </a:endParaRPr>
          </a:p>
          <a:p>
            <a:pPr marL="295275" marR="0" lvl="1" indent="-285750" algn="l" rtl="0">
              <a:lnSpc>
                <a:spcPct val="90000"/>
              </a:lnSpc>
              <a:spcBef>
                <a:spcPts val="600"/>
              </a:spcBef>
              <a:spcAft>
                <a:spcPts val="0"/>
              </a:spcAft>
              <a:buClr>
                <a:srgbClr val="007CB9"/>
              </a:buClr>
              <a:buSzPts val="1800"/>
              <a:buFont typeface="Arial"/>
              <a:buChar char="•"/>
            </a:pPr>
            <a:r>
              <a:rPr lang="fr-CA" sz="1800" b="1" i="0" u="none" strike="noStrike" cap="none">
                <a:solidFill>
                  <a:srgbClr val="007CB9"/>
                </a:solidFill>
                <a:latin typeface="Arial"/>
                <a:ea typeface="Arial"/>
                <a:cs typeface="Arial"/>
                <a:sym typeface="Arial"/>
              </a:rPr>
              <a:t>Collaboration (connaissance collective) </a:t>
            </a:r>
            <a:endParaRPr/>
          </a:p>
          <a:p>
            <a:pPr marL="295275" marR="0" lvl="1" indent="-285750" algn="l" rtl="0">
              <a:lnSpc>
                <a:spcPct val="90000"/>
              </a:lnSpc>
              <a:spcBef>
                <a:spcPts val="600"/>
              </a:spcBef>
              <a:spcAft>
                <a:spcPts val="0"/>
              </a:spcAft>
              <a:buClr>
                <a:srgbClr val="FBAE00"/>
              </a:buClr>
              <a:buSzPts val="1800"/>
              <a:buFont typeface="Arial"/>
              <a:buChar char="•"/>
            </a:pPr>
            <a:r>
              <a:rPr lang="fr-CA" sz="1800" b="1" i="0" u="none" strike="noStrike" cap="none">
                <a:solidFill>
                  <a:srgbClr val="FBAE00"/>
                </a:solidFill>
                <a:latin typeface="Arial"/>
                <a:ea typeface="Arial"/>
                <a:cs typeface="Arial"/>
                <a:sym typeface="Arial"/>
              </a:rPr>
              <a:t>Régulation, politique normative</a:t>
            </a:r>
            <a:endParaRPr/>
          </a:p>
          <a:p>
            <a:pPr marL="295275" marR="0" lvl="1" indent="-285750" algn="l" rtl="0">
              <a:lnSpc>
                <a:spcPct val="90000"/>
              </a:lnSpc>
              <a:spcBef>
                <a:spcPts val="600"/>
              </a:spcBef>
              <a:spcAft>
                <a:spcPts val="0"/>
              </a:spcAft>
              <a:buClr>
                <a:srgbClr val="FF0000"/>
              </a:buClr>
              <a:buSzPts val="1800"/>
              <a:buFont typeface="Arial"/>
              <a:buChar char="•"/>
            </a:pPr>
            <a:r>
              <a:rPr lang="fr-CA" sz="1800" b="1" i="0" u="none" strike="noStrike" cap="none">
                <a:solidFill>
                  <a:srgbClr val="FF0000"/>
                </a:solidFill>
                <a:latin typeface="Arial"/>
                <a:ea typeface="Arial"/>
                <a:cs typeface="Arial"/>
                <a:sym typeface="Arial"/>
              </a:rPr>
              <a:t>Logique économique de marché  </a:t>
            </a:r>
            <a:endParaRPr/>
          </a:p>
          <a:p>
            <a:pPr marL="295275" marR="0" lvl="1" indent="-171450" algn="l" rtl="0">
              <a:lnSpc>
                <a:spcPct val="90000"/>
              </a:lnSpc>
              <a:spcBef>
                <a:spcPts val="60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295275" marR="0" lvl="1" indent="-171450" algn="l" rtl="0">
              <a:lnSpc>
                <a:spcPct val="90000"/>
              </a:lnSpc>
              <a:spcBef>
                <a:spcPts val="60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8" name="Google Shape;398;p38"/>
          <p:cNvSpPr txBox="1">
            <a:spLocks noGrp="1"/>
          </p:cNvSpPr>
          <p:nvPr>
            <p:ph type="ftr" idx="11"/>
          </p:nvPr>
        </p:nvSpPr>
        <p:spPr>
          <a:xfrm rot="-5400000">
            <a:off x="11306805" y="5373836"/>
            <a:ext cx="1063258" cy="352719"/>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fr-CA"/>
              <a:t>© CIRODD 2020</a:t>
            </a:r>
            <a:endParaRPr/>
          </a:p>
        </p:txBody>
      </p:sp>
      <p:sp>
        <p:nvSpPr>
          <p:cNvPr id="399" name="Google Shape;399;p38"/>
          <p:cNvSpPr txBox="1"/>
          <p:nvPr/>
        </p:nvSpPr>
        <p:spPr>
          <a:xfrm>
            <a:off x="6989790" y="1269649"/>
            <a:ext cx="4498285"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CA" sz="2000" b="1">
                <a:solidFill>
                  <a:srgbClr val="FCB614"/>
                </a:solidFill>
                <a:latin typeface="Arial"/>
                <a:ea typeface="Arial"/>
                <a:cs typeface="Arial"/>
                <a:sym typeface="Arial"/>
              </a:rPr>
              <a:t>The Lake Taupo Nitrogen Market in New Zealand</a:t>
            </a:r>
            <a:endParaRPr sz="2000" b="1">
              <a:solidFill>
                <a:srgbClr val="FCB614"/>
              </a:solidFill>
              <a:latin typeface="Arial"/>
              <a:ea typeface="Arial"/>
              <a:cs typeface="Arial"/>
              <a:sym typeface="Arial"/>
            </a:endParaRPr>
          </a:p>
        </p:txBody>
      </p:sp>
      <p:sp>
        <p:nvSpPr>
          <p:cNvPr id="400" name="Google Shape;400;p38"/>
          <p:cNvSpPr/>
          <p:nvPr/>
        </p:nvSpPr>
        <p:spPr>
          <a:xfrm>
            <a:off x="5971607" y="3244334"/>
            <a:ext cx="24878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800">
                <a:solidFill>
                  <a:srgbClr val="000000"/>
                </a:solidFill>
                <a:latin typeface="Arial"/>
                <a:ea typeface="Arial"/>
                <a:cs typeface="Arial"/>
                <a:sym typeface="Arial"/>
              </a:rPr>
              <a:t> </a:t>
            </a:r>
            <a:endParaRPr sz="1800">
              <a:solidFill>
                <a:schemeClr val="dk1"/>
              </a:solidFill>
              <a:latin typeface="Arial"/>
              <a:ea typeface="Arial"/>
              <a:cs typeface="Arial"/>
              <a:sym typeface="Arial"/>
            </a:endParaRPr>
          </a:p>
        </p:txBody>
      </p:sp>
      <p:pic>
        <p:nvPicPr>
          <p:cNvPr id="401" name="Google Shape;401;p38" descr="page3image219400480"/>
          <p:cNvPicPr preferRelativeResize="0"/>
          <p:nvPr/>
        </p:nvPicPr>
        <p:blipFill rotWithShape="1">
          <a:blip r:embed="rId4">
            <a:alphaModFix/>
          </a:blip>
          <a:srcRect/>
          <a:stretch/>
        </p:blipFill>
        <p:spPr>
          <a:xfrm>
            <a:off x="6989790" y="2007833"/>
            <a:ext cx="4762500" cy="36703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39"/>
          <p:cNvPicPr preferRelativeResize="0"/>
          <p:nvPr/>
        </p:nvPicPr>
        <p:blipFill rotWithShape="1">
          <a:blip r:embed="rId3">
            <a:alphaModFix/>
          </a:blip>
          <a:srcRect l="8985"/>
          <a:stretch/>
        </p:blipFill>
        <p:spPr>
          <a:xfrm>
            <a:off x="6635763" y="2179640"/>
            <a:ext cx="5556237" cy="3776221"/>
          </a:xfrm>
          <a:prstGeom prst="rect">
            <a:avLst/>
          </a:prstGeom>
          <a:noFill/>
          <a:ln>
            <a:noFill/>
          </a:ln>
        </p:spPr>
      </p:pic>
      <p:pic>
        <p:nvPicPr>
          <p:cNvPr id="408" name="Google Shape;408;p39"/>
          <p:cNvPicPr preferRelativeResize="0"/>
          <p:nvPr/>
        </p:nvPicPr>
        <p:blipFill rotWithShape="1">
          <a:blip r:embed="rId4">
            <a:alphaModFix/>
          </a:blip>
          <a:srcRect l="-6816"/>
          <a:stretch/>
        </p:blipFill>
        <p:spPr>
          <a:xfrm>
            <a:off x="10983433" y="5977579"/>
            <a:ext cx="1208567" cy="880422"/>
          </a:xfrm>
          <a:prstGeom prst="rect">
            <a:avLst/>
          </a:prstGeom>
          <a:noFill/>
          <a:ln>
            <a:noFill/>
          </a:ln>
        </p:spPr>
      </p:pic>
      <p:sp>
        <p:nvSpPr>
          <p:cNvPr id="409" name="Google Shape;409;p39"/>
          <p:cNvSpPr txBox="1">
            <a:spLocks noGrp="1"/>
          </p:cNvSpPr>
          <p:nvPr>
            <p:ph type="title"/>
          </p:nvPr>
        </p:nvSpPr>
        <p:spPr>
          <a:xfrm>
            <a:off x="685800" y="754912"/>
            <a:ext cx="5651205" cy="86868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3"/>
              </a:buClr>
              <a:buSzPts val="2800"/>
              <a:buFont typeface="Arial"/>
              <a:buNone/>
            </a:pPr>
            <a:r>
              <a:rPr lang="fr-CA" sz="2800"/>
              <a:t>1.4. Comprendre les dynamiques de l'innovation vers la durabilité</a:t>
            </a:r>
            <a:endParaRPr/>
          </a:p>
        </p:txBody>
      </p:sp>
      <p:sp>
        <p:nvSpPr>
          <p:cNvPr id="410" name="Google Shape;410;p39"/>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lt1"/>
              </a:buClr>
              <a:buSzPts val="1300"/>
              <a:buFont typeface="Arial"/>
              <a:buNone/>
            </a:pPr>
            <a:r>
              <a:rPr lang="fr-CA"/>
              <a:t>13</a:t>
            </a:r>
            <a:endParaRPr/>
          </a:p>
        </p:txBody>
      </p:sp>
      <p:sp>
        <p:nvSpPr>
          <p:cNvPr id="411" name="Google Shape;411;p39"/>
          <p:cNvSpPr txBox="1">
            <a:spLocks noGrp="1"/>
          </p:cNvSpPr>
          <p:nvPr>
            <p:ph type="body" idx="3"/>
          </p:nvPr>
        </p:nvSpPr>
        <p:spPr>
          <a:xfrm>
            <a:off x="685800" y="286709"/>
            <a:ext cx="5853113" cy="404813"/>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1600"/>
              <a:buNone/>
            </a:pPr>
            <a:r>
              <a:rPr lang="fr-CA"/>
              <a:t>1. RECENSION DES ÉCRITS</a:t>
            </a:r>
            <a:endParaRPr/>
          </a:p>
        </p:txBody>
      </p:sp>
      <p:cxnSp>
        <p:nvCxnSpPr>
          <p:cNvPr id="412" name="Google Shape;412;p39"/>
          <p:cNvCxnSpPr/>
          <p:nvPr/>
        </p:nvCxnSpPr>
        <p:spPr>
          <a:xfrm>
            <a:off x="691116" y="1612980"/>
            <a:ext cx="5100084" cy="0"/>
          </a:xfrm>
          <a:prstGeom prst="straightConnector1">
            <a:avLst/>
          </a:prstGeom>
          <a:noFill/>
          <a:ln w="12700" cap="flat" cmpd="sng">
            <a:solidFill>
              <a:schemeClr val="dk1"/>
            </a:solidFill>
            <a:prstDash val="solid"/>
            <a:miter lim="800000"/>
            <a:headEnd type="none" w="sm" len="sm"/>
            <a:tailEnd type="none" w="sm" len="sm"/>
          </a:ln>
        </p:spPr>
      </p:cxnSp>
      <p:sp>
        <p:nvSpPr>
          <p:cNvPr id="413" name="Google Shape;413;p39"/>
          <p:cNvSpPr txBox="1"/>
          <p:nvPr/>
        </p:nvSpPr>
        <p:spPr>
          <a:xfrm rot="-5400000">
            <a:off x="11176961" y="4955020"/>
            <a:ext cx="1840190" cy="204928"/>
          </a:xfrm>
          <a:prstGeom prst="rect">
            <a:avLst/>
          </a:prstGeom>
          <a:noFill/>
          <a:ln>
            <a:noFill/>
          </a:ln>
        </p:spPr>
        <p:txBody>
          <a:bodyPr spcFirstLastPara="1" wrap="square" lIns="91425" tIns="45700" rIns="91425" bIns="45700" anchor="t" anchorCtr="0">
            <a:noAutofit/>
          </a:bodyPr>
          <a:lstStyle/>
          <a:p>
            <a:pPr marL="0" marR="0" lvl="0" indent="0" algn="l" rtl="0">
              <a:lnSpc>
                <a:spcPct val="114000"/>
              </a:lnSpc>
              <a:spcBef>
                <a:spcPts val="0"/>
              </a:spcBef>
              <a:spcAft>
                <a:spcPts val="0"/>
              </a:spcAft>
              <a:buClr>
                <a:srgbClr val="000000"/>
              </a:buClr>
              <a:buSzPts val="700"/>
              <a:buFont typeface="Arial"/>
              <a:buNone/>
            </a:pPr>
            <a:r>
              <a:rPr lang="fr-CA" sz="700">
                <a:solidFill>
                  <a:srgbClr val="000000"/>
                </a:solidFill>
                <a:latin typeface="Arial"/>
                <a:ea typeface="Arial"/>
                <a:cs typeface="Arial"/>
                <a:sym typeface="Arial"/>
              </a:rPr>
              <a:t>Source : Pel et al., 2017</a:t>
            </a:r>
            <a:endParaRPr sz="700">
              <a:solidFill>
                <a:schemeClr val="dk1"/>
              </a:solidFill>
              <a:latin typeface="Arial"/>
              <a:ea typeface="Arial"/>
              <a:cs typeface="Arial"/>
              <a:sym typeface="Arial"/>
            </a:endParaRPr>
          </a:p>
        </p:txBody>
      </p:sp>
      <p:cxnSp>
        <p:nvCxnSpPr>
          <p:cNvPr id="414" name="Google Shape;414;p39"/>
          <p:cNvCxnSpPr/>
          <p:nvPr/>
        </p:nvCxnSpPr>
        <p:spPr>
          <a:xfrm>
            <a:off x="691116" y="1612980"/>
            <a:ext cx="5163584" cy="0"/>
          </a:xfrm>
          <a:prstGeom prst="straightConnector1">
            <a:avLst/>
          </a:prstGeom>
          <a:noFill/>
          <a:ln w="12700" cap="flat" cmpd="sng">
            <a:solidFill>
              <a:schemeClr val="dk1"/>
            </a:solidFill>
            <a:prstDash val="solid"/>
            <a:miter lim="800000"/>
            <a:headEnd type="none" w="sm" len="sm"/>
            <a:tailEnd type="none" w="sm" len="sm"/>
          </a:ln>
        </p:spPr>
      </p:cxnSp>
      <p:sp>
        <p:nvSpPr>
          <p:cNvPr id="415" name="Google Shape;415;p39"/>
          <p:cNvSpPr txBox="1"/>
          <p:nvPr/>
        </p:nvSpPr>
        <p:spPr>
          <a:xfrm>
            <a:off x="7346783" y="1520335"/>
            <a:ext cx="4283243"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CA" sz="1600" b="1">
                <a:solidFill>
                  <a:srgbClr val="FCB614"/>
                </a:solidFill>
                <a:latin typeface="Arial"/>
                <a:ea typeface="Arial"/>
                <a:cs typeface="Arial"/>
                <a:sym typeface="Arial"/>
              </a:rPr>
              <a:t> Système sociotechnique du transport routier automobile</a:t>
            </a:r>
            <a:endParaRPr/>
          </a:p>
        </p:txBody>
      </p:sp>
      <p:sp>
        <p:nvSpPr>
          <p:cNvPr id="416" name="Google Shape;416;p39"/>
          <p:cNvSpPr txBox="1"/>
          <p:nvPr/>
        </p:nvSpPr>
        <p:spPr>
          <a:xfrm>
            <a:off x="685800" y="1740655"/>
            <a:ext cx="5854700" cy="34214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2"/>
              </a:buClr>
              <a:buSzPts val="2000"/>
              <a:buFont typeface="Arial"/>
              <a:buNone/>
            </a:pPr>
            <a:r>
              <a:rPr lang="fr-CA" sz="2000" b="1">
                <a:solidFill>
                  <a:schemeClr val="dk2"/>
                </a:solidFill>
                <a:latin typeface="Arial"/>
                <a:ea typeface="Arial"/>
                <a:cs typeface="Arial"/>
                <a:sym typeface="Arial"/>
              </a:rPr>
              <a:t>1.4.1. Le champ des transitions sociotechniques</a:t>
            </a:r>
            <a:endParaRPr sz="1800">
              <a:solidFill>
                <a:schemeClr val="dk1"/>
              </a:solidFill>
              <a:latin typeface="Arial"/>
              <a:ea typeface="Arial"/>
              <a:cs typeface="Arial"/>
              <a:sym typeface="Arial"/>
            </a:endParaRPr>
          </a:p>
          <a:p>
            <a:pPr marL="242888" marR="0" lvl="3" indent="0" algn="l" rtl="0">
              <a:lnSpc>
                <a:spcPct val="90000"/>
              </a:lnSpc>
              <a:spcBef>
                <a:spcPts val="40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465138" marR="0" lvl="3" indent="-107948" algn="l" rtl="0">
              <a:lnSpc>
                <a:spcPct val="90000"/>
              </a:lnSpc>
              <a:spcBef>
                <a:spcPts val="40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39"/>
          <p:cNvSpPr txBox="1"/>
          <p:nvPr/>
        </p:nvSpPr>
        <p:spPr>
          <a:xfrm>
            <a:off x="626164" y="3056452"/>
            <a:ext cx="6102626" cy="338554"/>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Clr>
                <a:schemeClr val="dk1"/>
              </a:buClr>
              <a:buSzPts val="1600"/>
              <a:buFont typeface="Arial"/>
              <a:buNone/>
            </a:pPr>
            <a:r>
              <a:rPr lang="fr-CA" sz="1600">
                <a:solidFill>
                  <a:schemeClr val="dk1"/>
                </a:solidFill>
                <a:latin typeface="Arial"/>
                <a:ea typeface="Arial"/>
                <a:cs typeface="Arial"/>
                <a:sym typeface="Arial"/>
              </a:rPr>
              <a:t>SYSTÈMES SOCIOTECHNIQUES</a:t>
            </a:r>
            <a:endParaRPr/>
          </a:p>
        </p:txBody>
      </p:sp>
      <p:sp>
        <p:nvSpPr>
          <p:cNvPr id="418" name="Google Shape;418;p39"/>
          <p:cNvSpPr txBox="1"/>
          <p:nvPr/>
        </p:nvSpPr>
        <p:spPr>
          <a:xfrm>
            <a:off x="606288" y="2281199"/>
            <a:ext cx="6102626"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Arial"/>
              <a:buNone/>
            </a:pPr>
            <a:r>
              <a:rPr lang="fr-CA" sz="1600">
                <a:solidFill>
                  <a:schemeClr val="dk1"/>
                </a:solidFill>
                <a:latin typeface="Arial"/>
                <a:ea typeface="Arial"/>
                <a:cs typeface="Arial"/>
                <a:sym typeface="Arial"/>
              </a:rPr>
              <a:t>TRANSITION: Phénomène complexe impliquant des changements profonds et multiscalaires.</a:t>
            </a:r>
            <a:endParaRPr sz="1600">
              <a:solidFill>
                <a:schemeClr val="dk1"/>
              </a:solidFill>
              <a:latin typeface="Arial"/>
              <a:ea typeface="Arial"/>
              <a:cs typeface="Arial"/>
              <a:sym typeface="Arial"/>
            </a:endParaRPr>
          </a:p>
        </p:txBody>
      </p:sp>
      <p:sp>
        <p:nvSpPr>
          <p:cNvPr id="419" name="Google Shape;419;p39"/>
          <p:cNvSpPr txBox="1"/>
          <p:nvPr/>
        </p:nvSpPr>
        <p:spPr>
          <a:xfrm>
            <a:off x="609599" y="3427514"/>
            <a:ext cx="6102626" cy="584775"/>
          </a:xfrm>
          <a:prstGeom prst="rect">
            <a:avLst/>
          </a:prstGeom>
          <a:noFill/>
          <a:ln>
            <a:noFill/>
          </a:ln>
        </p:spPr>
        <p:txBody>
          <a:bodyPr spcFirstLastPara="1" wrap="square" lIns="91425" tIns="45700" rIns="91425" bIns="45700" anchor="t" anchorCtr="0">
            <a:noAutofit/>
          </a:bodyPr>
          <a:lstStyle/>
          <a:p>
            <a:pPr marL="285750" marR="0" lvl="0" indent="-285750" algn="just" rtl="0">
              <a:spcBef>
                <a:spcPts val="0"/>
              </a:spcBef>
              <a:spcAft>
                <a:spcPts val="0"/>
              </a:spcAft>
              <a:buClr>
                <a:schemeClr val="dk1"/>
              </a:buClr>
              <a:buSzPts val="1600"/>
              <a:buFont typeface="Arial"/>
              <a:buChar char="•"/>
            </a:pPr>
            <a:r>
              <a:rPr lang="fr-CA" sz="1600">
                <a:solidFill>
                  <a:schemeClr val="dk1"/>
                </a:solidFill>
                <a:latin typeface="Arial"/>
                <a:ea typeface="Arial"/>
                <a:cs typeface="Arial"/>
                <a:sym typeface="Arial"/>
              </a:rPr>
              <a:t>Organisés autour d’une fonction sociétale (transport routier, énergie)</a:t>
            </a:r>
            <a:endParaRPr/>
          </a:p>
        </p:txBody>
      </p:sp>
      <p:sp>
        <p:nvSpPr>
          <p:cNvPr id="420" name="Google Shape;420;p39"/>
          <p:cNvSpPr txBox="1"/>
          <p:nvPr/>
        </p:nvSpPr>
        <p:spPr>
          <a:xfrm>
            <a:off x="593034" y="3993381"/>
            <a:ext cx="6102626" cy="584775"/>
          </a:xfrm>
          <a:prstGeom prst="rect">
            <a:avLst/>
          </a:prstGeom>
          <a:noFill/>
          <a:ln>
            <a:noFill/>
          </a:ln>
        </p:spPr>
        <p:txBody>
          <a:bodyPr spcFirstLastPara="1" wrap="square" lIns="91425" tIns="45700" rIns="91425" bIns="45700" anchor="t" anchorCtr="0">
            <a:noAutofit/>
          </a:bodyPr>
          <a:lstStyle/>
          <a:p>
            <a:pPr marL="285750" marR="0" lvl="0" indent="-285750" algn="just" rtl="0">
              <a:spcBef>
                <a:spcPts val="0"/>
              </a:spcBef>
              <a:spcAft>
                <a:spcPts val="0"/>
              </a:spcAft>
              <a:buClr>
                <a:schemeClr val="dk1"/>
              </a:buClr>
              <a:buSzPts val="1600"/>
              <a:buFont typeface="Arial"/>
              <a:buChar char="•"/>
            </a:pPr>
            <a:r>
              <a:rPr lang="fr-CA" sz="1600">
                <a:solidFill>
                  <a:schemeClr val="dk1"/>
                </a:solidFill>
                <a:latin typeface="Arial"/>
                <a:ea typeface="Arial"/>
                <a:cs typeface="Arial"/>
                <a:sym typeface="Arial"/>
              </a:rPr>
              <a:t>Composés d’une articulation complexe d’éléments techniques et sociaux qui interagissent et co-évoluent</a:t>
            </a:r>
            <a:endParaRPr/>
          </a:p>
        </p:txBody>
      </p:sp>
      <p:sp>
        <p:nvSpPr>
          <p:cNvPr id="421" name="Google Shape;421;p39"/>
          <p:cNvSpPr txBox="1"/>
          <p:nvPr/>
        </p:nvSpPr>
        <p:spPr>
          <a:xfrm>
            <a:off x="598335" y="4614907"/>
            <a:ext cx="6102626" cy="338554"/>
          </a:xfrm>
          <a:prstGeom prst="rect">
            <a:avLst/>
          </a:prstGeom>
          <a:noFill/>
          <a:ln>
            <a:noFill/>
          </a:ln>
        </p:spPr>
        <p:txBody>
          <a:bodyPr spcFirstLastPara="1" wrap="square" lIns="91425" tIns="45700" rIns="91425" bIns="45700" anchor="t" anchorCtr="0">
            <a:noAutofit/>
          </a:bodyPr>
          <a:lstStyle/>
          <a:p>
            <a:pPr marL="285750" marR="0" lvl="0" indent="-285750" algn="just" rtl="0">
              <a:spcBef>
                <a:spcPts val="0"/>
              </a:spcBef>
              <a:spcAft>
                <a:spcPts val="0"/>
              </a:spcAft>
              <a:buClr>
                <a:schemeClr val="dk1"/>
              </a:buClr>
              <a:buSzPts val="1600"/>
              <a:buFont typeface="Arial"/>
              <a:buChar char="•"/>
            </a:pPr>
            <a:r>
              <a:rPr lang="fr-CA" sz="1600">
                <a:solidFill>
                  <a:schemeClr val="dk1"/>
                </a:solidFill>
                <a:latin typeface="Arial"/>
                <a:ea typeface="Arial"/>
                <a:cs typeface="Arial"/>
                <a:sym typeface="Arial"/>
              </a:rPr>
              <a:t>Trajectoire stable dans le temps et l’espace</a:t>
            </a:r>
            <a:endParaRPr sz="1600">
              <a:solidFill>
                <a:schemeClr val="dk1"/>
              </a:solidFill>
              <a:latin typeface="Arial"/>
              <a:ea typeface="Arial"/>
              <a:cs typeface="Arial"/>
              <a:sym typeface="Arial"/>
            </a:endParaRPr>
          </a:p>
        </p:txBody>
      </p:sp>
      <p:sp>
        <p:nvSpPr>
          <p:cNvPr id="422" name="Google Shape;422;p39"/>
          <p:cNvSpPr txBox="1"/>
          <p:nvPr/>
        </p:nvSpPr>
        <p:spPr>
          <a:xfrm>
            <a:off x="593696" y="5023737"/>
            <a:ext cx="6397487" cy="584775"/>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600"/>
              <a:buFont typeface="Arial"/>
              <a:buChar char="•"/>
            </a:pPr>
            <a:r>
              <a:rPr lang="fr-CA" sz="1600">
                <a:solidFill>
                  <a:schemeClr val="dk1"/>
                </a:solidFill>
                <a:latin typeface="Arial"/>
                <a:ea typeface="Arial"/>
                <a:cs typeface="Arial"/>
                <a:sym typeface="Arial"/>
              </a:rPr>
              <a:t>Autorégulation et optimisation, peu sujets à une reconfiguration radicale</a:t>
            </a:r>
            <a:endParaRPr sz="16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40"/>
          <p:cNvPicPr preferRelativeResize="0"/>
          <p:nvPr/>
        </p:nvPicPr>
        <p:blipFill rotWithShape="1">
          <a:blip r:embed="rId3">
            <a:alphaModFix/>
          </a:blip>
          <a:srcRect t="7611" b="5265"/>
          <a:stretch/>
        </p:blipFill>
        <p:spPr>
          <a:xfrm>
            <a:off x="6540207" y="1858090"/>
            <a:ext cx="5555716" cy="4335477"/>
          </a:xfrm>
          <a:prstGeom prst="rect">
            <a:avLst/>
          </a:prstGeom>
          <a:noFill/>
          <a:ln w="9525" cap="flat" cmpd="sng">
            <a:solidFill>
              <a:schemeClr val="lt2"/>
            </a:solidFill>
            <a:prstDash val="solid"/>
            <a:round/>
            <a:headEnd type="none" w="sm" len="sm"/>
            <a:tailEnd type="none" w="sm" len="sm"/>
          </a:ln>
        </p:spPr>
      </p:pic>
      <p:pic>
        <p:nvPicPr>
          <p:cNvPr id="429" name="Google Shape;429;p40"/>
          <p:cNvPicPr preferRelativeResize="0"/>
          <p:nvPr/>
        </p:nvPicPr>
        <p:blipFill rotWithShape="1">
          <a:blip r:embed="rId4">
            <a:alphaModFix/>
          </a:blip>
          <a:srcRect l="-6816"/>
          <a:stretch/>
        </p:blipFill>
        <p:spPr>
          <a:xfrm>
            <a:off x="10983433" y="5977579"/>
            <a:ext cx="1208567" cy="880422"/>
          </a:xfrm>
          <a:prstGeom prst="rect">
            <a:avLst/>
          </a:prstGeom>
          <a:noFill/>
          <a:ln>
            <a:noFill/>
          </a:ln>
        </p:spPr>
      </p:pic>
      <p:sp>
        <p:nvSpPr>
          <p:cNvPr id="430" name="Google Shape;430;p40"/>
          <p:cNvSpPr txBox="1">
            <a:spLocks noGrp="1"/>
          </p:cNvSpPr>
          <p:nvPr>
            <p:ph type="title"/>
          </p:nvPr>
        </p:nvSpPr>
        <p:spPr>
          <a:xfrm>
            <a:off x="685800" y="754912"/>
            <a:ext cx="5651205" cy="86868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3"/>
              </a:buClr>
              <a:buSzPts val="2800"/>
              <a:buFont typeface="Arial"/>
              <a:buNone/>
            </a:pPr>
            <a:r>
              <a:rPr lang="fr-CA" sz="2800"/>
              <a:t>1.4. Comprendre les dynamiques de l'innovation vers la durabilité</a:t>
            </a:r>
            <a:endParaRPr/>
          </a:p>
        </p:txBody>
      </p:sp>
      <p:sp>
        <p:nvSpPr>
          <p:cNvPr id="431" name="Google Shape;431;p40"/>
          <p:cNvSpPr txBox="1">
            <a:spLocks noGrp="1"/>
          </p:cNvSpPr>
          <p:nvPr>
            <p:ph type="body" idx="1"/>
          </p:nvPr>
        </p:nvSpPr>
        <p:spPr>
          <a:xfrm>
            <a:off x="685799" y="2212417"/>
            <a:ext cx="5651206" cy="169430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600"/>
              <a:buNone/>
            </a:pPr>
            <a:r>
              <a:rPr lang="fr-CA" sz="1600" b="0">
                <a:solidFill>
                  <a:schemeClr val="dk1"/>
                </a:solidFill>
              </a:rPr>
              <a:t>CADRE ANALYTIQUE: LA PERSPECTIVE MULTINIVEAU</a:t>
            </a:r>
            <a:endParaRPr/>
          </a:p>
          <a:p>
            <a:pPr marL="285750" lvl="0" indent="-285750" algn="l" rtl="0">
              <a:lnSpc>
                <a:spcPct val="90000"/>
              </a:lnSpc>
              <a:spcBef>
                <a:spcPts val="1200"/>
              </a:spcBef>
              <a:spcAft>
                <a:spcPts val="0"/>
              </a:spcAft>
              <a:buClr>
                <a:schemeClr val="dk1"/>
              </a:buClr>
              <a:buSzPts val="1600"/>
              <a:buFont typeface="Arial"/>
              <a:buChar char="•"/>
            </a:pPr>
            <a:r>
              <a:rPr lang="fr-CA" sz="1600" b="0">
                <a:solidFill>
                  <a:schemeClr val="dk1"/>
                </a:solidFill>
              </a:rPr>
              <a:t>Une analyse des dynamiques de changements sociotechniques par une structure en </a:t>
            </a:r>
            <a:r>
              <a:rPr lang="fr-CA" sz="1600">
                <a:solidFill>
                  <a:schemeClr val="dk1"/>
                </a:solidFill>
              </a:rPr>
              <a:t>trois niveaux</a:t>
            </a:r>
            <a:endParaRPr/>
          </a:p>
          <a:p>
            <a:pPr marL="574675" lvl="2" indent="-342900" algn="l" rtl="0">
              <a:lnSpc>
                <a:spcPct val="90000"/>
              </a:lnSpc>
              <a:spcBef>
                <a:spcPts val="400"/>
              </a:spcBef>
              <a:spcAft>
                <a:spcPts val="0"/>
              </a:spcAft>
              <a:buClr>
                <a:schemeClr val="dk1"/>
              </a:buClr>
              <a:buSzPts val="1600"/>
              <a:buFont typeface="Arial"/>
              <a:buAutoNum type="arabicPeriod"/>
            </a:pPr>
            <a:r>
              <a:rPr lang="fr-CA" sz="1600"/>
              <a:t>Le régime sociotechnique (niveau meso)</a:t>
            </a:r>
            <a:endParaRPr/>
          </a:p>
          <a:p>
            <a:pPr marL="574675" lvl="2" indent="-342900" algn="l" rtl="0">
              <a:lnSpc>
                <a:spcPct val="90000"/>
              </a:lnSpc>
              <a:spcBef>
                <a:spcPts val="400"/>
              </a:spcBef>
              <a:spcAft>
                <a:spcPts val="0"/>
              </a:spcAft>
              <a:buClr>
                <a:schemeClr val="dk1"/>
              </a:buClr>
              <a:buSzPts val="1600"/>
              <a:buFont typeface="Arial"/>
              <a:buAutoNum type="arabicPeriod"/>
            </a:pPr>
            <a:r>
              <a:rPr lang="fr-CA" sz="1600" b="0">
                <a:solidFill>
                  <a:schemeClr val="dk1"/>
                </a:solidFill>
              </a:rPr>
              <a:t>Le paysage sociotechnique (niveau macro)</a:t>
            </a:r>
            <a:endParaRPr sz="1600"/>
          </a:p>
          <a:p>
            <a:pPr marL="574675" lvl="2" indent="-342900" algn="l" rtl="0">
              <a:lnSpc>
                <a:spcPct val="90000"/>
              </a:lnSpc>
              <a:spcBef>
                <a:spcPts val="400"/>
              </a:spcBef>
              <a:spcAft>
                <a:spcPts val="0"/>
              </a:spcAft>
              <a:buClr>
                <a:schemeClr val="dk1"/>
              </a:buClr>
              <a:buSzPts val="1600"/>
              <a:buFont typeface="Arial"/>
              <a:buAutoNum type="arabicPeriod"/>
            </a:pPr>
            <a:r>
              <a:rPr lang="fr-CA" sz="1600" b="0">
                <a:solidFill>
                  <a:schemeClr val="dk1"/>
                </a:solidFill>
              </a:rPr>
              <a:t>La niche d’innovation (niveau micro)</a:t>
            </a:r>
            <a:endParaRPr sz="1600"/>
          </a:p>
          <a:p>
            <a:pPr marL="242888" lvl="3" indent="0" algn="l" rtl="0">
              <a:lnSpc>
                <a:spcPct val="90000"/>
              </a:lnSpc>
              <a:spcBef>
                <a:spcPts val="400"/>
              </a:spcBef>
              <a:spcAft>
                <a:spcPts val="0"/>
              </a:spcAft>
              <a:buClr>
                <a:schemeClr val="dk1"/>
              </a:buClr>
              <a:buSzPts val="1800"/>
              <a:buNone/>
            </a:pPr>
            <a:endParaRPr/>
          </a:p>
        </p:txBody>
      </p:sp>
      <p:sp>
        <p:nvSpPr>
          <p:cNvPr id="432" name="Google Shape;432;p40"/>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lt1"/>
              </a:buClr>
              <a:buSzPts val="1300"/>
              <a:buFont typeface="Arial"/>
              <a:buNone/>
            </a:pPr>
            <a:r>
              <a:rPr lang="fr-CA"/>
              <a:t>14</a:t>
            </a:r>
            <a:endParaRPr/>
          </a:p>
        </p:txBody>
      </p:sp>
      <p:sp>
        <p:nvSpPr>
          <p:cNvPr id="433" name="Google Shape;433;p40"/>
          <p:cNvSpPr txBox="1">
            <a:spLocks noGrp="1"/>
          </p:cNvSpPr>
          <p:nvPr>
            <p:ph type="body" idx="3"/>
          </p:nvPr>
        </p:nvSpPr>
        <p:spPr>
          <a:xfrm>
            <a:off x="685800" y="286709"/>
            <a:ext cx="5853113" cy="404813"/>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1600"/>
              <a:buNone/>
            </a:pPr>
            <a:r>
              <a:rPr lang="fr-CA"/>
              <a:t>1. RECENSION DES ÉCRITS</a:t>
            </a:r>
            <a:endParaRPr/>
          </a:p>
        </p:txBody>
      </p:sp>
      <p:cxnSp>
        <p:nvCxnSpPr>
          <p:cNvPr id="434" name="Google Shape;434;p40"/>
          <p:cNvCxnSpPr/>
          <p:nvPr/>
        </p:nvCxnSpPr>
        <p:spPr>
          <a:xfrm>
            <a:off x="691116" y="1612980"/>
            <a:ext cx="3544000" cy="0"/>
          </a:xfrm>
          <a:prstGeom prst="straightConnector1">
            <a:avLst/>
          </a:prstGeom>
          <a:noFill/>
          <a:ln w="12700" cap="flat" cmpd="sng">
            <a:solidFill>
              <a:schemeClr val="dk1"/>
            </a:solidFill>
            <a:prstDash val="solid"/>
            <a:miter lim="800000"/>
            <a:headEnd type="none" w="sm" len="sm"/>
            <a:tailEnd type="none" w="sm" len="sm"/>
          </a:ln>
        </p:spPr>
      </p:cxnSp>
      <p:sp>
        <p:nvSpPr>
          <p:cNvPr id="435" name="Google Shape;435;p40"/>
          <p:cNvSpPr txBox="1"/>
          <p:nvPr/>
        </p:nvSpPr>
        <p:spPr>
          <a:xfrm>
            <a:off x="7138062" y="1074666"/>
            <a:ext cx="4283243"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CB614"/>
              </a:buClr>
              <a:buSzPts val="1600"/>
              <a:buFont typeface="Arial"/>
              <a:buNone/>
            </a:pPr>
            <a:r>
              <a:rPr lang="fr-CA" sz="1600" b="1">
                <a:solidFill>
                  <a:srgbClr val="FCB614"/>
                </a:solidFill>
                <a:latin typeface="Arial"/>
                <a:ea typeface="Arial"/>
                <a:cs typeface="Arial"/>
                <a:sym typeface="Arial"/>
              </a:rPr>
              <a:t>La perspective multiniveau pour appréhender les processus de changements profonds des systèmes</a:t>
            </a:r>
            <a:endParaRPr sz="1600" b="1">
              <a:solidFill>
                <a:srgbClr val="FCB614"/>
              </a:solidFill>
              <a:latin typeface="Arial"/>
              <a:ea typeface="Arial"/>
              <a:cs typeface="Arial"/>
              <a:sym typeface="Arial"/>
            </a:endParaRPr>
          </a:p>
        </p:txBody>
      </p:sp>
      <p:sp>
        <p:nvSpPr>
          <p:cNvPr id="436" name="Google Shape;436;p40"/>
          <p:cNvSpPr txBox="1"/>
          <p:nvPr/>
        </p:nvSpPr>
        <p:spPr>
          <a:xfrm>
            <a:off x="11144074" y="6911370"/>
            <a:ext cx="1142581"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000"/>
              <a:buFont typeface="Dosis"/>
              <a:buNone/>
            </a:pPr>
            <a:r>
              <a:rPr lang="fr-CA" sz="1000">
                <a:solidFill>
                  <a:schemeClr val="dk1"/>
                </a:solidFill>
                <a:latin typeface="Dosis"/>
                <a:ea typeface="Dosis"/>
                <a:cs typeface="Dosis"/>
                <a:sym typeface="Dosis"/>
              </a:rPr>
              <a:t>Sources; Geels, 2002; </a:t>
            </a:r>
            <a:endParaRPr sz="1800">
              <a:solidFill>
                <a:schemeClr val="dk1"/>
              </a:solidFill>
              <a:latin typeface="Arial"/>
              <a:ea typeface="Arial"/>
              <a:cs typeface="Arial"/>
              <a:sym typeface="Arial"/>
            </a:endParaRPr>
          </a:p>
        </p:txBody>
      </p:sp>
      <p:sp>
        <p:nvSpPr>
          <p:cNvPr id="437" name="Google Shape;437;p40"/>
          <p:cNvSpPr txBox="1"/>
          <p:nvPr/>
        </p:nvSpPr>
        <p:spPr>
          <a:xfrm rot="-5400000">
            <a:off x="11077570" y="5064349"/>
            <a:ext cx="1840190" cy="204928"/>
          </a:xfrm>
          <a:prstGeom prst="rect">
            <a:avLst/>
          </a:prstGeom>
          <a:noFill/>
          <a:ln>
            <a:noFill/>
          </a:ln>
        </p:spPr>
        <p:txBody>
          <a:bodyPr spcFirstLastPara="1" wrap="square" lIns="91425" tIns="45700" rIns="91425" bIns="45700" anchor="t" anchorCtr="0">
            <a:noAutofit/>
          </a:bodyPr>
          <a:lstStyle/>
          <a:p>
            <a:pPr marL="0" marR="0" lvl="0" indent="0" algn="l" rtl="0">
              <a:lnSpc>
                <a:spcPct val="114000"/>
              </a:lnSpc>
              <a:spcBef>
                <a:spcPts val="0"/>
              </a:spcBef>
              <a:spcAft>
                <a:spcPts val="0"/>
              </a:spcAft>
              <a:buClr>
                <a:srgbClr val="000000"/>
              </a:buClr>
              <a:buSzPts val="700"/>
              <a:buFont typeface="Arial"/>
              <a:buNone/>
            </a:pPr>
            <a:r>
              <a:rPr lang="fr-CA" sz="700">
                <a:solidFill>
                  <a:srgbClr val="000000"/>
                </a:solidFill>
                <a:latin typeface="Arial"/>
                <a:ea typeface="Arial"/>
                <a:cs typeface="Arial"/>
                <a:sym typeface="Arial"/>
              </a:rPr>
              <a:t>Source : Geels et Schot, 2007</a:t>
            </a:r>
            <a:endParaRPr sz="700">
              <a:solidFill>
                <a:schemeClr val="dk1"/>
              </a:solidFill>
              <a:latin typeface="Arial"/>
              <a:ea typeface="Arial"/>
              <a:cs typeface="Arial"/>
              <a:sym typeface="Arial"/>
            </a:endParaRPr>
          </a:p>
        </p:txBody>
      </p:sp>
      <p:sp>
        <p:nvSpPr>
          <p:cNvPr id="438" name="Google Shape;438;p40"/>
          <p:cNvSpPr txBox="1"/>
          <p:nvPr/>
        </p:nvSpPr>
        <p:spPr>
          <a:xfrm>
            <a:off x="-327992" y="4091414"/>
            <a:ext cx="6479715" cy="1426031"/>
          </a:xfrm>
          <a:prstGeom prst="rect">
            <a:avLst/>
          </a:prstGeom>
          <a:noFill/>
          <a:ln>
            <a:noFill/>
          </a:ln>
        </p:spPr>
        <p:txBody>
          <a:bodyPr spcFirstLastPara="1" wrap="square" lIns="91425" tIns="45700" rIns="91425" bIns="45700" anchor="t" anchorCtr="0">
            <a:noAutofit/>
          </a:bodyPr>
          <a:lstStyle/>
          <a:p>
            <a:pPr marL="1200150" marR="0" lvl="2" indent="-285750" algn="l" rtl="0">
              <a:spcBef>
                <a:spcPts val="0"/>
              </a:spcBef>
              <a:spcAft>
                <a:spcPts val="0"/>
              </a:spcAft>
              <a:buClr>
                <a:schemeClr val="dk1"/>
              </a:buClr>
              <a:buSzPts val="1600"/>
              <a:buFont typeface="Arial"/>
              <a:buChar char="•"/>
            </a:pPr>
            <a:r>
              <a:rPr lang="fr-CA" sz="1600" b="0" i="0" u="none" strike="noStrike" cap="none">
                <a:solidFill>
                  <a:schemeClr val="dk1"/>
                </a:solidFill>
                <a:latin typeface="Arial"/>
                <a:ea typeface="Arial"/>
                <a:cs typeface="Arial"/>
                <a:sym typeface="Arial"/>
              </a:rPr>
              <a:t>La </a:t>
            </a:r>
            <a:r>
              <a:rPr lang="fr-CA" sz="1600" b="1" i="0" u="none" strike="noStrike" cap="none">
                <a:solidFill>
                  <a:schemeClr val="dk1"/>
                </a:solidFill>
                <a:latin typeface="Arial"/>
                <a:ea typeface="Arial"/>
                <a:cs typeface="Arial"/>
                <a:sym typeface="Arial"/>
              </a:rPr>
              <a:t>transition</a:t>
            </a:r>
            <a:endParaRPr sz="1800" b="0" i="0" u="none" strike="noStrike" cap="none">
              <a:solidFill>
                <a:schemeClr val="dk1"/>
              </a:solidFill>
              <a:latin typeface="Arial"/>
              <a:ea typeface="Arial"/>
              <a:cs typeface="Arial"/>
              <a:sym typeface="Arial"/>
            </a:endParaRPr>
          </a:p>
          <a:p>
            <a:pPr marL="1657350" marR="0" lvl="0" indent="-285750" algn="l" rtl="0">
              <a:spcBef>
                <a:spcPts val="0"/>
              </a:spcBef>
              <a:spcAft>
                <a:spcPts val="0"/>
              </a:spcAft>
              <a:buClr>
                <a:schemeClr val="dk1"/>
              </a:buClr>
              <a:buSzPts val="1600"/>
              <a:buFont typeface="Arial"/>
              <a:buChar char="•"/>
            </a:pPr>
            <a:r>
              <a:rPr lang="fr-CA" sz="1600" b="0" i="0" u="none" strike="noStrike" cap="none">
                <a:solidFill>
                  <a:schemeClr val="dk1"/>
                </a:solidFill>
                <a:latin typeface="Arial"/>
                <a:ea typeface="Arial"/>
                <a:cs typeface="Arial"/>
                <a:sym typeface="Arial"/>
              </a:rPr>
              <a:t>Résulte d’une interaction au sein des trois niveaux</a:t>
            </a:r>
            <a:endParaRPr sz="1800">
              <a:solidFill>
                <a:schemeClr val="dk1"/>
              </a:solidFill>
              <a:latin typeface="Arial"/>
              <a:ea typeface="Arial"/>
              <a:cs typeface="Arial"/>
              <a:sym typeface="Arial"/>
            </a:endParaRPr>
          </a:p>
          <a:p>
            <a:pPr marL="1657350" marR="0" lvl="3" indent="-285750" algn="l" rtl="0">
              <a:spcBef>
                <a:spcPts val="800"/>
              </a:spcBef>
              <a:spcAft>
                <a:spcPts val="0"/>
              </a:spcAft>
              <a:buClr>
                <a:schemeClr val="dk1"/>
              </a:buClr>
              <a:buSzPts val="1600"/>
              <a:buFont typeface="Arial"/>
              <a:buChar char="•"/>
            </a:pPr>
            <a:r>
              <a:rPr lang="fr-CA" sz="1600" b="0" i="0" u="none" strike="noStrike" cap="none">
                <a:solidFill>
                  <a:schemeClr val="dk1"/>
                </a:solidFill>
                <a:latin typeface="Arial"/>
                <a:ea typeface="Arial"/>
                <a:cs typeface="Arial"/>
                <a:sym typeface="Arial"/>
              </a:rPr>
              <a:t>Pénétration et pérennisation d’une innovation de niche dans le régime pour y provoquer des changements structurels profonds </a:t>
            </a:r>
            <a:endParaRPr sz="1800" b="0" i="0" u="none" strike="noStrike" cap="none">
              <a:solidFill>
                <a:schemeClr val="dk1"/>
              </a:solidFill>
              <a:latin typeface="Arial"/>
              <a:ea typeface="Arial"/>
              <a:cs typeface="Arial"/>
              <a:sym typeface="Arial"/>
            </a:endParaRPr>
          </a:p>
        </p:txBody>
      </p:sp>
      <p:sp>
        <p:nvSpPr>
          <p:cNvPr id="439" name="Google Shape;439;p40"/>
          <p:cNvSpPr txBox="1"/>
          <p:nvPr/>
        </p:nvSpPr>
        <p:spPr>
          <a:xfrm>
            <a:off x="685800" y="1740655"/>
            <a:ext cx="5854700" cy="34214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2"/>
              </a:buClr>
              <a:buSzPts val="2000"/>
              <a:buFont typeface="Arial"/>
              <a:buNone/>
            </a:pPr>
            <a:r>
              <a:rPr lang="fr-CA" sz="2000" b="1">
                <a:solidFill>
                  <a:schemeClr val="dk2"/>
                </a:solidFill>
                <a:latin typeface="Arial"/>
                <a:ea typeface="Arial"/>
                <a:cs typeface="Arial"/>
                <a:sym typeface="Arial"/>
              </a:rPr>
              <a:t>1.4.1. Le champ des transitions sociotechniques</a:t>
            </a:r>
            <a:endParaRPr sz="1800">
              <a:solidFill>
                <a:schemeClr val="dk1"/>
              </a:solidFill>
              <a:latin typeface="Arial"/>
              <a:ea typeface="Arial"/>
              <a:cs typeface="Arial"/>
              <a:sym typeface="Arial"/>
            </a:endParaRPr>
          </a:p>
          <a:p>
            <a:pPr marL="242888" marR="0" lvl="3" indent="0" algn="l" rtl="0">
              <a:lnSpc>
                <a:spcPct val="90000"/>
              </a:lnSpc>
              <a:spcBef>
                <a:spcPts val="40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465138" marR="0" lvl="3" indent="-107948" algn="l" rtl="0">
              <a:lnSpc>
                <a:spcPct val="90000"/>
              </a:lnSpc>
              <a:spcBef>
                <a:spcPts val="40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0" name="Google Shape;440;p40"/>
          <p:cNvSpPr/>
          <p:nvPr/>
        </p:nvSpPr>
        <p:spPr>
          <a:xfrm>
            <a:off x="6062869" y="2941983"/>
            <a:ext cx="5980043" cy="1570383"/>
          </a:xfrm>
          <a:prstGeom prst="ellipse">
            <a:avLst/>
          </a:prstGeom>
          <a:no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1" name="Google Shape;441;p40"/>
          <p:cNvSpPr/>
          <p:nvPr/>
        </p:nvSpPr>
        <p:spPr>
          <a:xfrm>
            <a:off x="6211957" y="1470991"/>
            <a:ext cx="5980043" cy="1659835"/>
          </a:xfrm>
          <a:prstGeom prst="ellipse">
            <a:avLst/>
          </a:prstGeom>
          <a:no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2" name="Google Shape;442;p40"/>
          <p:cNvSpPr/>
          <p:nvPr/>
        </p:nvSpPr>
        <p:spPr>
          <a:xfrm>
            <a:off x="6211957" y="4552122"/>
            <a:ext cx="5980043" cy="1633329"/>
          </a:xfrm>
          <a:prstGeom prst="ellipse">
            <a:avLst/>
          </a:prstGeom>
          <a:no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44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1"/>
                                          </p:stCondLst>
                                        </p:cTn>
                                        <p:tgtEl>
                                          <p:spTgt spid="441"/>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448" name="Google Shape;448;p41"/>
          <p:cNvPicPr preferRelativeResize="0"/>
          <p:nvPr/>
        </p:nvPicPr>
        <p:blipFill rotWithShape="1">
          <a:blip r:embed="rId3">
            <a:alphaModFix/>
          </a:blip>
          <a:srcRect l="-6816"/>
          <a:stretch/>
        </p:blipFill>
        <p:spPr>
          <a:xfrm>
            <a:off x="10983433" y="5977579"/>
            <a:ext cx="1208567" cy="880422"/>
          </a:xfrm>
          <a:prstGeom prst="rect">
            <a:avLst/>
          </a:prstGeom>
          <a:noFill/>
          <a:ln>
            <a:noFill/>
          </a:ln>
        </p:spPr>
      </p:pic>
      <p:sp>
        <p:nvSpPr>
          <p:cNvPr id="449" name="Google Shape;449;p41"/>
          <p:cNvSpPr txBox="1">
            <a:spLocks noGrp="1"/>
          </p:cNvSpPr>
          <p:nvPr>
            <p:ph type="title"/>
          </p:nvPr>
        </p:nvSpPr>
        <p:spPr>
          <a:xfrm>
            <a:off x="685800" y="754912"/>
            <a:ext cx="5651205" cy="86868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3"/>
              </a:buClr>
              <a:buSzPts val="2800"/>
              <a:buFont typeface="Arial"/>
              <a:buNone/>
            </a:pPr>
            <a:r>
              <a:rPr lang="fr-CA"/>
              <a:t>1.5. Piloter la transition à travers les innovations durables</a:t>
            </a:r>
            <a:endParaRPr/>
          </a:p>
        </p:txBody>
      </p:sp>
      <p:sp>
        <p:nvSpPr>
          <p:cNvPr id="450" name="Google Shape;450;p41"/>
          <p:cNvSpPr txBox="1">
            <a:spLocks noGrp="1"/>
          </p:cNvSpPr>
          <p:nvPr>
            <p:ph type="body" idx="1"/>
          </p:nvPr>
        </p:nvSpPr>
        <p:spPr>
          <a:xfrm>
            <a:off x="685799" y="1714818"/>
            <a:ext cx="5651206" cy="700392"/>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2000"/>
              <a:buNone/>
            </a:pPr>
            <a:r>
              <a:rPr lang="fr-CA"/>
              <a:t>1.5.1. La gestion de la transition: une approche de gouvernance pour l’innovation </a:t>
            </a:r>
            <a:endParaRPr/>
          </a:p>
          <a:p>
            <a:pPr marL="0" lvl="0" indent="0" algn="l" rtl="0">
              <a:lnSpc>
                <a:spcPct val="90000"/>
              </a:lnSpc>
              <a:spcBef>
                <a:spcPts val="1200"/>
              </a:spcBef>
              <a:spcAft>
                <a:spcPts val="0"/>
              </a:spcAft>
              <a:buClr>
                <a:schemeClr val="dk2"/>
              </a:buClr>
              <a:buSzPts val="1600"/>
              <a:buNone/>
            </a:pPr>
            <a:endParaRPr sz="1600" b="0">
              <a:solidFill>
                <a:schemeClr val="dk1"/>
              </a:solidFill>
            </a:endParaRPr>
          </a:p>
          <a:p>
            <a:pPr marL="0" lvl="0" indent="0" algn="l" rtl="0">
              <a:lnSpc>
                <a:spcPct val="90000"/>
              </a:lnSpc>
              <a:spcBef>
                <a:spcPts val="1200"/>
              </a:spcBef>
              <a:spcAft>
                <a:spcPts val="0"/>
              </a:spcAft>
              <a:buClr>
                <a:schemeClr val="dk2"/>
              </a:buClr>
              <a:buSzPts val="1600"/>
              <a:buNone/>
            </a:pPr>
            <a:endParaRPr sz="1600" b="0">
              <a:solidFill>
                <a:schemeClr val="dk1"/>
              </a:solidFill>
            </a:endParaRPr>
          </a:p>
          <a:p>
            <a:pPr marL="242888" lvl="3" indent="0" algn="l" rtl="0">
              <a:lnSpc>
                <a:spcPct val="90000"/>
              </a:lnSpc>
              <a:spcBef>
                <a:spcPts val="400"/>
              </a:spcBef>
              <a:spcAft>
                <a:spcPts val="0"/>
              </a:spcAft>
              <a:buClr>
                <a:schemeClr val="dk1"/>
              </a:buClr>
              <a:buSzPts val="1800"/>
              <a:buNone/>
            </a:pPr>
            <a:endParaRPr/>
          </a:p>
        </p:txBody>
      </p:sp>
      <p:sp>
        <p:nvSpPr>
          <p:cNvPr id="451" name="Google Shape;451;p41"/>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lt1"/>
              </a:buClr>
              <a:buSzPts val="1300"/>
              <a:buFont typeface="Arial"/>
              <a:buNone/>
            </a:pPr>
            <a:r>
              <a:rPr lang="fr-CA"/>
              <a:t>15</a:t>
            </a:r>
            <a:endParaRPr/>
          </a:p>
        </p:txBody>
      </p:sp>
      <p:sp>
        <p:nvSpPr>
          <p:cNvPr id="452" name="Google Shape;452;p41"/>
          <p:cNvSpPr txBox="1">
            <a:spLocks noGrp="1"/>
          </p:cNvSpPr>
          <p:nvPr>
            <p:ph type="body" idx="3"/>
          </p:nvPr>
        </p:nvSpPr>
        <p:spPr>
          <a:xfrm>
            <a:off x="685800" y="286709"/>
            <a:ext cx="5853113" cy="404813"/>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1600"/>
              <a:buNone/>
            </a:pPr>
            <a:r>
              <a:rPr lang="fr-CA"/>
              <a:t>1. RECENSION DES ÉCRITS</a:t>
            </a:r>
            <a:endParaRPr/>
          </a:p>
        </p:txBody>
      </p:sp>
      <p:cxnSp>
        <p:nvCxnSpPr>
          <p:cNvPr id="453" name="Google Shape;453;p41"/>
          <p:cNvCxnSpPr/>
          <p:nvPr/>
        </p:nvCxnSpPr>
        <p:spPr>
          <a:xfrm>
            <a:off x="691116" y="1612980"/>
            <a:ext cx="5582684" cy="0"/>
          </a:xfrm>
          <a:prstGeom prst="straightConnector1">
            <a:avLst/>
          </a:prstGeom>
          <a:noFill/>
          <a:ln w="12700" cap="flat" cmpd="sng">
            <a:solidFill>
              <a:schemeClr val="dk1"/>
            </a:solidFill>
            <a:prstDash val="solid"/>
            <a:miter lim="800000"/>
            <a:headEnd type="none" w="sm" len="sm"/>
            <a:tailEnd type="none" w="sm" len="sm"/>
          </a:ln>
        </p:spPr>
      </p:cxnSp>
      <p:sp>
        <p:nvSpPr>
          <p:cNvPr id="454" name="Google Shape;454;p41"/>
          <p:cNvSpPr txBox="1"/>
          <p:nvPr/>
        </p:nvSpPr>
        <p:spPr>
          <a:xfrm>
            <a:off x="685799" y="2403116"/>
            <a:ext cx="5651206" cy="117281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600"/>
              <a:buFont typeface="Arial"/>
              <a:buNone/>
            </a:pPr>
            <a:r>
              <a:rPr lang="fr-CA" sz="1600" b="0">
                <a:solidFill>
                  <a:schemeClr val="dk1"/>
                </a:solidFill>
                <a:latin typeface="Arial"/>
                <a:ea typeface="Arial"/>
                <a:cs typeface="Arial"/>
                <a:sym typeface="Arial"/>
              </a:rPr>
              <a:t>Démarche itérative et collaborative de recherche, d’exploration et de mise en œuvre pour tenter d’orienter la transition </a:t>
            </a:r>
            <a:endParaRPr sz="1800">
              <a:solidFill>
                <a:schemeClr val="dk1"/>
              </a:solidFill>
              <a:latin typeface="Arial"/>
              <a:ea typeface="Arial"/>
              <a:cs typeface="Arial"/>
              <a:sym typeface="Arial"/>
            </a:endParaRPr>
          </a:p>
          <a:p>
            <a:pPr marL="0" marR="0" lvl="0" indent="0" algn="l" rtl="0">
              <a:lnSpc>
                <a:spcPct val="90000"/>
              </a:lnSpc>
              <a:spcBef>
                <a:spcPts val="1200"/>
              </a:spcBef>
              <a:spcAft>
                <a:spcPts val="0"/>
              </a:spcAft>
              <a:buClr>
                <a:schemeClr val="dk1"/>
              </a:buClr>
              <a:buSzPts val="1600"/>
              <a:buFont typeface="Arial"/>
              <a:buNone/>
            </a:pPr>
            <a:r>
              <a:rPr lang="fr-CA" sz="1600" b="0">
                <a:solidFill>
                  <a:schemeClr val="dk1"/>
                </a:solidFill>
                <a:latin typeface="Arial"/>
                <a:ea typeface="Arial"/>
                <a:cs typeface="Arial"/>
                <a:sym typeface="Arial"/>
              </a:rPr>
              <a:t>Favoriser la génération et le passage à l’échelle d’innovations systémiques </a:t>
            </a:r>
            <a:endParaRPr sz="1800">
              <a:solidFill>
                <a:schemeClr val="dk1"/>
              </a:solidFill>
              <a:latin typeface="Arial"/>
              <a:ea typeface="Arial"/>
              <a:cs typeface="Arial"/>
              <a:sym typeface="Arial"/>
            </a:endParaRPr>
          </a:p>
          <a:p>
            <a:pPr marL="0" marR="0" lvl="0" indent="0" algn="l" rtl="0">
              <a:lnSpc>
                <a:spcPct val="90000"/>
              </a:lnSpc>
              <a:spcBef>
                <a:spcPts val="1200"/>
              </a:spcBef>
              <a:spcAft>
                <a:spcPts val="0"/>
              </a:spcAft>
              <a:buClr>
                <a:schemeClr val="dk2"/>
              </a:buClr>
              <a:buSzPts val="1600"/>
              <a:buFont typeface="Arial"/>
              <a:buNone/>
            </a:pPr>
            <a:endParaRPr sz="1600" b="0">
              <a:solidFill>
                <a:schemeClr val="dk1"/>
              </a:solidFill>
              <a:latin typeface="Arial"/>
              <a:ea typeface="Arial"/>
              <a:cs typeface="Arial"/>
              <a:sym typeface="Arial"/>
            </a:endParaRPr>
          </a:p>
          <a:p>
            <a:pPr marL="0" marR="0" lvl="0" indent="0" algn="l" rtl="0">
              <a:lnSpc>
                <a:spcPct val="90000"/>
              </a:lnSpc>
              <a:spcBef>
                <a:spcPts val="1200"/>
              </a:spcBef>
              <a:spcAft>
                <a:spcPts val="0"/>
              </a:spcAft>
              <a:buClr>
                <a:schemeClr val="dk2"/>
              </a:buClr>
              <a:buSzPts val="1600"/>
              <a:buFont typeface="Arial"/>
              <a:buNone/>
            </a:pPr>
            <a:endParaRPr sz="1600" b="0">
              <a:solidFill>
                <a:schemeClr val="dk1"/>
              </a:solidFill>
              <a:latin typeface="Arial"/>
              <a:ea typeface="Arial"/>
              <a:cs typeface="Arial"/>
              <a:sym typeface="Arial"/>
            </a:endParaRPr>
          </a:p>
          <a:p>
            <a:pPr marL="0" marR="0" lvl="0" indent="0" algn="l" rtl="0">
              <a:lnSpc>
                <a:spcPct val="90000"/>
              </a:lnSpc>
              <a:spcBef>
                <a:spcPts val="1200"/>
              </a:spcBef>
              <a:spcAft>
                <a:spcPts val="0"/>
              </a:spcAft>
              <a:buClr>
                <a:schemeClr val="dk2"/>
              </a:buClr>
              <a:buSzPts val="1600"/>
              <a:buFont typeface="Arial"/>
              <a:buNone/>
            </a:pPr>
            <a:endParaRPr sz="1600" b="0">
              <a:solidFill>
                <a:schemeClr val="dk1"/>
              </a:solidFill>
              <a:latin typeface="Arial"/>
              <a:ea typeface="Arial"/>
              <a:cs typeface="Arial"/>
              <a:sym typeface="Arial"/>
            </a:endParaRPr>
          </a:p>
          <a:p>
            <a:pPr marL="0" marR="0" lvl="0" indent="0" algn="l" rtl="0">
              <a:lnSpc>
                <a:spcPct val="90000"/>
              </a:lnSpc>
              <a:spcBef>
                <a:spcPts val="1200"/>
              </a:spcBef>
              <a:spcAft>
                <a:spcPts val="0"/>
              </a:spcAft>
              <a:buClr>
                <a:schemeClr val="dk2"/>
              </a:buClr>
              <a:buSzPts val="1600"/>
              <a:buFont typeface="Arial"/>
              <a:buNone/>
            </a:pPr>
            <a:endParaRPr sz="1600" b="0">
              <a:solidFill>
                <a:schemeClr val="dk1"/>
              </a:solidFill>
              <a:latin typeface="Arial"/>
              <a:ea typeface="Arial"/>
              <a:cs typeface="Arial"/>
              <a:sym typeface="Arial"/>
            </a:endParaRPr>
          </a:p>
          <a:p>
            <a:pPr marL="0" marR="0" lvl="0" indent="0" algn="l" rtl="0">
              <a:lnSpc>
                <a:spcPct val="90000"/>
              </a:lnSpc>
              <a:spcBef>
                <a:spcPts val="1200"/>
              </a:spcBef>
              <a:spcAft>
                <a:spcPts val="0"/>
              </a:spcAft>
              <a:buClr>
                <a:schemeClr val="dk1"/>
              </a:buClr>
              <a:buSzPts val="1600"/>
              <a:buFont typeface="Arial"/>
              <a:buNone/>
            </a:pPr>
            <a:r>
              <a:rPr lang="fr-CA" sz="1600" b="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a:p>
            <a:pPr marL="0" marR="0" lvl="0" indent="0" algn="l" rtl="0">
              <a:lnSpc>
                <a:spcPct val="90000"/>
              </a:lnSpc>
              <a:spcBef>
                <a:spcPts val="1200"/>
              </a:spcBef>
              <a:spcAft>
                <a:spcPts val="0"/>
              </a:spcAft>
              <a:buClr>
                <a:schemeClr val="dk2"/>
              </a:buClr>
              <a:buSzPts val="1600"/>
              <a:buFont typeface="Arial"/>
              <a:buNone/>
            </a:pPr>
            <a:endParaRPr sz="1600" b="0">
              <a:solidFill>
                <a:schemeClr val="dk1"/>
              </a:solidFill>
              <a:latin typeface="Arial"/>
              <a:ea typeface="Arial"/>
              <a:cs typeface="Arial"/>
              <a:sym typeface="Arial"/>
            </a:endParaRPr>
          </a:p>
          <a:p>
            <a:pPr marL="242888" marR="0" lvl="3" indent="0" algn="l" rtl="0">
              <a:lnSpc>
                <a:spcPct val="90000"/>
              </a:lnSpc>
              <a:spcBef>
                <a:spcPts val="40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5" name="Google Shape;455;p41"/>
          <p:cNvSpPr txBox="1"/>
          <p:nvPr/>
        </p:nvSpPr>
        <p:spPr>
          <a:xfrm>
            <a:off x="586408" y="3498814"/>
            <a:ext cx="6450495" cy="302647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Arial"/>
              <a:buNone/>
            </a:pPr>
            <a:r>
              <a:rPr lang="fr-CA" sz="1600" b="0">
                <a:solidFill>
                  <a:schemeClr val="dk1"/>
                </a:solidFill>
                <a:latin typeface="Arial"/>
                <a:ea typeface="Arial"/>
                <a:cs typeface="Arial"/>
                <a:sym typeface="Arial"/>
              </a:rPr>
              <a:t>Grands principes: </a:t>
            </a:r>
            <a:endParaRPr sz="1800">
              <a:solidFill>
                <a:schemeClr val="dk1"/>
              </a:solidFill>
              <a:latin typeface="Arial"/>
              <a:ea typeface="Arial"/>
              <a:cs typeface="Arial"/>
              <a:sym typeface="Arial"/>
            </a:endParaRPr>
          </a:p>
          <a:p>
            <a:pPr marL="285750" marR="0" lvl="0" indent="-285750" algn="l" rtl="0">
              <a:spcBef>
                <a:spcPts val="800"/>
              </a:spcBef>
              <a:spcAft>
                <a:spcPts val="0"/>
              </a:spcAft>
              <a:buClr>
                <a:schemeClr val="dk1"/>
              </a:buClr>
              <a:buSzPts val="1600"/>
              <a:buFont typeface="Arial"/>
              <a:buChar char="•"/>
            </a:pPr>
            <a:r>
              <a:rPr lang="fr-CA" sz="1600" b="0">
                <a:solidFill>
                  <a:schemeClr val="dk1"/>
                </a:solidFill>
                <a:latin typeface="Arial"/>
                <a:ea typeface="Arial"/>
                <a:cs typeface="Arial"/>
                <a:sym typeface="Arial"/>
              </a:rPr>
              <a:t>Phasage et flexibilité dans la démarche</a:t>
            </a:r>
            <a:endParaRPr sz="1800">
              <a:solidFill>
                <a:schemeClr val="dk1"/>
              </a:solidFill>
              <a:latin typeface="Arial"/>
              <a:ea typeface="Arial"/>
              <a:cs typeface="Arial"/>
              <a:sym typeface="Arial"/>
            </a:endParaRPr>
          </a:p>
          <a:p>
            <a:pPr marL="285750" marR="0" lvl="0" indent="-285750" algn="l" rtl="0">
              <a:spcBef>
                <a:spcPts val="800"/>
              </a:spcBef>
              <a:spcAft>
                <a:spcPts val="0"/>
              </a:spcAft>
              <a:buClr>
                <a:schemeClr val="dk1"/>
              </a:buClr>
              <a:buSzPts val="1600"/>
              <a:buFont typeface="Arial"/>
              <a:buChar char="•"/>
            </a:pPr>
            <a:r>
              <a:rPr lang="fr-CA" sz="1600" b="0">
                <a:solidFill>
                  <a:schemeClr val="dk1"/>
                </a:solidFill>
                <a:latin typeface="Arial"/>
                <a:ea typeface="Arial"/>
                <a:cs typeface="Arial"/>
                <a:sym typeface="Arial"/>
              </a:rPr>
              <a:t>Collaborer avec des acteurs divers et consolider </a:t>
            </a:r>
            <a:r>
              <a:rPr lang="fr-CA" sz="1600">
                <a:solidFill>
                  <a:schemeClr val="dk1"/>
                </a:solidFill>
                <a:latin typeface="Arial"/>
                <a:ea typeface="Arial"/>
                <a:cs typeface="Arial"/>
                <a:sym typeface="Arial"/>
              </a:rPr>
              <a:t>les </a:t>
            </a:r>
            <a:r>
              <a:rPr lang="fr-CA" sz="1600" b="0">
                <a:solidFill>
                  <a:schemeClr val="dk1"/>
                </a:solidFill>
                <a:latin typeface="Arial"/>
                <a:ea typeface="Arial"/>
                <a:cs typeface="Arial"/>
                <a:sym typeface="Arial"/>
              </a:rPr>
              <a:t>écosystèmes d’innovation</a:t>
            </a:r>
            <a:endParaRPr sz="1800">
              <a:solidFill>
                <a:schemeClr val="dk1"/>
              </a:solidFill>
              <a:latin typeface="Arial"/>
              <a:ea typeface="Arial"/>
              <a:cs typeface="Arial"/>
              <a:sym typeface="Arial"/>
            </a:endParaRPr>
          </a:p>
          <a:p>
            <a:pPr marL="285750" marR="0" lvl="0" indent="-285750" algn="l" rtl="0">
              <a:spcBef>
                <a:spcPts val="800"/>
              </a:spcBef>
              <a:spcAft>
                <a:spcPts val="0"/>
              </a:spcAft>
              <a:buClr>
                <a:schemeClr val="dk1"/>
              </a:buClr>
              <a:buSzPts val="1600"/>
              <a:buFont typeface="Arial"/>
              <a:buChar char="•"/>
            </a:pPr>
            <a:r>
              <a:rPr lang="fr-CA" sz="1600" b="0">
                <a:solidFill>
                  <a:schemeClr val="dk1"/>
                </a:solidFill>
                <a:latin typeface="Arial"/>
                <a:ea typeface="Arial"/>
                <a:cs typeface="Arial"/>
                <a:sym typeface="Arial"/>
              </a:rPr>
              <a:t>Développer des objectifs moyens et longs termes </a:t>
            </a:r>
            <a:endParaRPr sz="1800">
              <a:solidFill>
                <a:schemeClr val="dk1"/>
              </a:solidFill>
              <a:latin typeface="Arial"/>
              <a:ea typeface="Arial"/>
              <a:cs typeface="Arial"/>
              <a:sym typeface="Arial"/>
            </a:endParaRPr>
          </a:p>
          <a:p>
            <a:pPr marL="285750" marR="0" lvl="0" indent="-285750" algn="l" rtl="0">
              <a:spcBef>
                <a:spcPts val="800"/>
              </a:spcBef>
              <a:spcAft>
                <a:spcPts val="0"/>
              </a:spcAft>
              <a:buClr>
                <a:schemeClr val="dk1"/>
              </a:buClr>
              <a:buSzPts val="1600"/>
              <a:buFont typeface="Arial"/>
              <a:buChar char="•"/>
            </a:pPr>
            <a:r>
              <a:rPr lang="fr-CA" sz="1600">
                <a:solidFill>
                  <a:schemeClr val="dk1"/>
                </a:solidFill>
                <a:latin typeface="Arial"/>
                <a:ea typeface="Arial"/>
                <a:cs typeface="Arial"/>
                <a:sym typeface="Arial"/>
              </a:rPr>
              <a:t>Explorer différentes trajectoires possibles </a:t>
            </a:r>
            <a:endParaRPr sz="1600" b="0">
              <a:solidFill>
                <a:schemeClr val="dk1"/>
              </a:solidFill>
              <a:latin typeface="Arial"/>
              <a:ea typeface="Arial"/>
              <a:cs typeface="Arial"/>
              <a:sym typeface="Arial"/>
            </a:endParaRPr>
          </a:p>
          <a:p>
            <a:pPr marL="285750" marR="0" lvl="0" indent="-285750" algn="l" rtl="0">
              <a:spcBef>
                <a:spcPts val="800"/>
              </a:spcBef>
              <a:spcAft>
                <a:spcPts val="0"/>
              </a:spcAft>
              <a:buClr>
                <a:schemeClr val="dk1"/>
              </a:buClr>
              <a:buSzPts val="1600"/>
              <a:buFont typeface="Arial"/>
              <a:buChar char="•"/>
            </a:pPr>
            <a:r>
              <a:rPr lang="fr-CA" sz="1600" b="0">
                <a:solidFill>
                  <a:schemeClr val="dk1"/>
                </a:solidFill>
                <a:latin typeface="Arial"/>
                <a:ea typeface="Arial"/>
                <a:cs typeface="Arial"/>
                <a:sym typeface="Arial"/>
              </a:rPr>
              <a:t>Déployer des projets pilotes </a:t>
            </a:r>
            <a:endParaRPr sz="1800">
              <a:solidFill>
                <a:schemeClr val="dk1"/>
              </a:solidFill>
              <a:latin typeface="Arial"/>
              <a:ea typeface="Arial"/>
              <a:cs typeface="Arial"/>
              <a:sym typeface="Arial"/>
            </a:endParaRPr>
          </a:p>
          <a:p>
            <a:pPr marL="285750" marR="0" lvl="0" indent="-285750" algn="l" rtl="0">
              <a:spcBef>
                <a:spcPts val="800"/>
              </a:spcBef>
              <a:spcAft>
                <a:spcPts val="0"/>
              </a:spcAft>
              <a:buClr>
                <a:schemeClr val="dk1"/>
              </a:buClr>
              <a:buSzPts val="1600"/>
              <a:buFont typeface="Arial"/>
              <a:buChar char="•"/>
            </a:pPr>
            <a:r>
              <a:rPr lang="fr-CA" sz="1600">
                <a:solidFill>
                  <a:schemeClr val="dk1"/>
                </a:solidFill>
                <a:latin typeface="Arial"/>
                <a:ea typeface="Arial"/>
                <a:cs typeface="Arial"/>
                <a:sym typeface="Arial"/>
              </a:rPr>
              <a:t>Supporter les niches d’innovation </a:t>
            </a:r>
            <a:endParaRPr sz="1800">
              <a:solidFill>
                <a:schemeClr val="dk1"/>
              </a:solidFill>
              <a:latin typeface="Arial"/>
              <a:ea typeface="Arial"/>
              <a:cs typeface="Arial"/>
              <a:sym typeface="Arial"/>
            </a:endParaRPr>
          </a:p>
          <a:p>
            <a:pPr marL="0" marR="0" lvl="0" indent="0" algn="l" rtl="0">
              <a:spcBef>
                <a:spcPts val="800"/>
              </a:spcBef>
              <a:spcAft>
                <a:spcPts val="0"/>
              </a:spcAft>
              <a:buClr>
                <a:schemeClr val="dk1"/>
              </a:buClr>
              <a:buSzPts val="1600"/>
              <a:buFont typeface="Arial"/>
              <a:buNone/>
            </a:pPr>
            <a:endParaRPr sz="1600">
              <a:solidFill>
                <a:schemeClr val="dk1"/>
              </a:solidFill>
              <a:latin typeface="Dosis"/>
              <a:ea typeface="Dosis"/>
              <a:cs typeface="Dosis"/>
              <a:sym typeface="Dosis"/>
            </a:endParaRPr>
          </a:p>
        </p:txBody>
      </p:sp>
      <p:pic>
        <p:nvPicPr>
          <p:cNvPr id="456" name="Google Shape;456;p41"/>
          <p:cNvPicPr preferRelativeResize="0"/>
          <p:nvPr/>
        </p:nvPicPr>
        <p:blipFill rotWithShape="1">
          <a:blip r:embed="rId4">
            <a:alphaModFix/>
          </a:blip>
          <a:srcRect/>
          <a:stretch/>
        </p:blipFill>
        <p:spPr>
          <a:xfrm>
            <a:off x="6931476" y="2425150"/>
            <a:ext cx="5029728" cy="3366872"/>
          </a:xfrm>
          <a:prstGeom prst="rect">
            <a:avLst/>
          </a:prstGeom>
          <a:noFill/>
          <a:ln>
            <a:noFill/>
          </a:ln>
        </p:spPr>
      </p:pic>
      <p:sp>
        <p:nvSpPr>
          <p:cNvPr id="457" name="Google Shape;457;p41"/>
          <p:cNvSpPr txBox="1"/>
          <p:nvPr/>
        </p:nvSpPr>
        <p:spPr>
          <a:xfrm>
            <a:off x="7036903" y="1540008"/>
            <a:ext cx="4890582"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CB614"/>
              </a:buClr>
              <a:buSzPts val="1600"/>
              <a:buFont typeface="Arial"/>
              <a:buNone/>
            </a:pPr>
            <a:r>
              <a:rPr lang="fr-CA" sz="1600" b="1">
                <a:solidFill>
                  <a:srgbClr val="FCB614"/>
                </a:solidFill>
                <a:latin typeface="Arial"/>
                <a:ea typeface="Arial"/>
                <a:cs typeface="Arial"/>
                <a:sym typeface="Arial"/>
              </a:rPr>
              <a:t>Schématisation de l’exploration </a:t>
            </a:r>
            <a:endParaRPr sz="1800">
              <a:solidFill>
                <a:schemeClr val="dk1"/>
              </a:solidFill>
              <a:latin typeface="Arial"/>
              <a:ea typeface="Arial"/>
              <a:cs typeface="Arial"/>
              <a:sym typeface="Arial"/>
            </a:endParaRPr>
          </a:p>
          <a:p>
            <a:pPr marL="0" marR="0" lvl="0" indent="0" algn="ctr" rtl="0">
              <a:spcBef>
                <a:spcPts val="0"/>
              </a:spcBef>
              <a:spcAft>
                <a:spcPts val="0"/>
              </a:spcAft>
              <a:buClr>
                <a:srgbClr val="FCB614"/>
              </a:buClr>
              <a:buSzPts val="1600"/>
              <a:buFont typeface="Arial"/>
              <a:buNone/>
            </a:pPr>
            <a:r>
              <a:rPr lang="fr-CA" sz="1600" b="1">
                <a:solidFill>
                  <a:srgbClr val="FCB614"/>
                </a:solidFill>
                <a:latin typeface="Arial"/>
                <a:ea typeface="Arial"/>
                <a:cs typeface="Arial"/>
                <a:sym typeface="Arial"/>
              </a:rPr>
              <a:t>des différentes trajectoires </a:t>
            </a:r>
            <a:endParaRPr sz="1800">
              <a:solidFill>
                <a:schemeClr val="dk1"/>
              </a:solidFill>
              <a:latin typeface="Arial"/>
              <a:ea typeface="Arial"/>
              <a:cs typeface="Arial"/>
              <a:sym typeface="Arial"/>
            </a:endParaRPr>
          </a:p>
          <a:p>
            <a:pPr marL="0" marR="0" lvl="0" indent="0" algn="ctr" rtl="0">
              <a:spcBef>
                <a:spcPts val="0"/>
              </a:spcBef>
              <a:spcAft>
                <a:spcPts val="0"/>
              </a:spcAft>
              <a:buClr>
                <a:srgbClr val="FCB614"/>
              </a:buClr>
              <a:buSzPts val="1400"/>
              <a:buFont typeface="Arial"/>
              <a:buNone/>
            </a:pPr>
            <a:r>
              <a:rPr lang="fr-CA" sz="1400" b="1">
                <a:solidFill>
                  <a:srgbClr val="FCB614"/>
                </a:solidFill>
                <a:latin typeface="Arial"/>
                <a:ea typeface="Arial"/>
                <a:cs typeface="Arial"/>
                <a:sym typeface="Arial"/>
              </a:rPr>
              <a:t>( tiré de « L’accélérateur de transition »)</a:t>
            </a:r>
            <a:endParaRPr sz="1400" b="1">
              <a:solidFill>
                <a:srgbClr val="FCB614"/>
              </a:solidFill>
              <a:latin typeface="Arial"/>
              <a:ea typeface="Arial"/>
              <a:cs typeface="Arial"/>
              <a:sym typeface="Arial"/>
            </a:endParaRPr>
          </a:p>
        </p:txBody>
      </p:sp>
      <p:sp>
        <p:nvSpPr>
          <p:cNvPr id="458" name="Google Shape;458;p41"/>
          <p:cNvSpPr txBox="1"/>
          <p:nvPr/>
        </p:nvSpPr>
        <p:spPr>
          <a:xfrm rot="-5400000">
            <a:off x="10181044" y="3785426"/>
            <a:ext cx="3741879" cy="204928"/>
          </a:xfrm>
          <a:prstGeom prst="rect">
            <a:avLst/>
          </a:prstGeom>
          <a:noFill/>
          <a:ln>
            <a:noFill/>
          </a:ln>
        </p:spPr>
        <p:txBody>
          <a:bodyPr spcFirstLastPara="1" wrap="square" lIns="91425" tIns="45700" rIns="91425" bIns="45700" anchor="t" anchorCtr="0">
            <a:noAutofit/>
          </a:bodyPr>
          <a:lstStyle/>
          <a:p>
            <a:pPr marL="0" marR="0" lvl="0" indent="0" algn="l" rtl="0">
              <a:lnSpc>
                <a:spcPct val="114000"/>
              </a:lnSpc>
              <a:spcBef>
                <a:spcPts val="0"/>
              </a:spcBef>
              <a:spcAft>
                <a:spcPts val="0"/>
              </a:spcAft>
              <a:buClr>
                <a:srgbClr val="000000"/>
              </a:buClr>
              <a:buSzPts val="700"/>
              <a:buFont typeface="Arial"/>
              <a:buNone/>
            </a:pPr>
            <a:r>
              <a:rPr lang="fr-CA" sz="700">
                <a:solidFill>
                  <a:srgbClr val="000000"/>
                </a:solidFill>
                <a:latin typeface="Arial"/>
                <a:ea typeface="Arial"/>
                <a:cs typeface="Arial"/>
                <a:sym typeface="Arial"/>
              </a:rPr>
              <a:t>Source : Meadowcroft, Layzell et Mousseau, 2019</a:t>
            </a:r>
            <a:endParaRPr sz="7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pic>
        <p:nvPicPr>
          <p:cNvPr id="464" name="Google Shape;464;p42"/>
          <p:cNvPicPr preferRelativeResize="0"/>
          <p:nvPr/>
        </p:nvPicPr>
        <p:blipFill rotWithShape="1">
          <a:blip r:embed="rId3">
            <a:alphaModFix/>
          </a:blip>
          <a:srcRect l="-6816"/>
          <a:stretch/>
        </p:blipFill>
        <p:spPr>
          <a:xfrm>
            <a:off x="10983433" y="5977579"/>
            <a:ext cx="1208567" cy="880422"/>
          </a:xfrm>
          <a:prstGeom prst="rect">
            <a:avLst/>
          </a:prstGeom>
          <a:noFill/>
          <a:ln>
            <a:noFill/>
          </a:ln>
        </p:spPr>
      </p:pic>
      <p:sp>
        <p:nvSpPr>
          <p:cNvPr id="465" name="Google Shape;465;p42"/>
          <p:cNvSpPr txBox="1">
            <a:spLocks noGrp="1"/>
          </p:cNvSpPr>
          <p:nvPr>
            <p:ph type="title"/>
          </p:nvPr>
        </p:nvSpPr>
        <p:spPr>
          <a:xfrm>
            <a:off x="685800" y="754912"/>
            <a:ext cx="5651205" cy="86868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3"/>
              </a:buClr>
              <a:buSzPts val="2800"/>
              <a:buFont typeface="Arial"/>
              <a:buNone/>
            </a:pPr>
            <a:r>
              <a:rPr lang="fr-CA"/>
              <a:t>1.5. Piloter la transition à travers les innovations durables</a:t>
            </a:r>
            <a:endParaRPr/>
          </a:p>
        </p:txBody>
      </p:sp>
      <p:sp>
        <p:nvSpPr>
          <p:cNvPr id="466" name="Google Shape;466;p42"/>
          <p:cNvSpPr txBox="1">
            <a:spLocks noGrp="1"/>
          </p:cNvSpPr>
          <p:nvPr>
            <p:ph type="body" idx="1"/>
          </p:nvPr>
        </p:nvSpPr>
        <p:spPr>
          <a:xfrm>
            <a:off x="685799" y="1714818"/>
            <a:ext cx="5774636" cy="6009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2000"/>
              <a:buNone/>
            </a:pPr>
            <a:r>
              <a:rPr lang="fr-CA"/>
              <a:t>1.5.2. Quelques outils de pilotage et d’aide à la décision pour l’innovation durable</a:t>
            </a:r>
            <a:endParaRPr/>
          </a:p>
        </p:txBody>
      </p:sp>
      <p:sp>
        <p:nvSpPr>
          <p:cNvPr id="467" name="Google Shape;467;p42"/>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lt1"/>
              </a:buClr>
              <a:buSzPts val="1300"/>
              <a:buFont typeface="Arial"/>
              <a:buNone/>
            </a:pPr>
            <a:r>
              <a:rPr lang="fr-CA"/>
              <a:t>17</a:t>
            </a:r>
            <a:endParaRPr/>
          </a:p>
        </p:txBody>
      </p:sp>
      <p:sp>
        <p:nvSpPr>
          <p:cNvPr id="468" name="Google Shape;468;p42"/>
          <p:cNvSpPr txBox="1">
            <a:spLocks noGrp="1"/>
          </p:cNvSpPr>
          <p:nvPr>
            <p:ph type="body" idx="3"/>
          </p:nvPr>
        </p:nvSpPr>
        <p:spPr>
          <a:xfrm>
            <a:off x="685800" y="286709"/>
            <a:ext cx="5853113" cy="404813"/>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1600"/>
              <a:buNone/>
            </a:pPr>
            <a:r>
              <a:rPr lang="fr-CA"/>
              <a:t>1. RECENSION DES ÉCRITS</a:t>
            </a:r>
            <a:endParaRPr/>
          </a:p>
        </p:txBody>
      </p:sp>
      <p:cxnSp>
        <p:nvCxnSpPr>
          <p:cNvPr id="469" name="Google Shape;469;p42"/>
          <p:cNvCxnSpPr/>
          <p:nvPr/>
        </p:nvCxnSpPr>
        <p:spPr>
          <a:xfrm>
            <a:off x="691116" y="1612980"/>
            <a:ext cx="5315984" cy="0"/>
          </a:xfrm>
          <a:prstGeom prst="straightConnector1">
            <a:avLst/>
          </a:prstGeom>
          <a:noFill/>
          <a:ln w="12700" cap="flat" cmpd="sng">
            <a:solidFill>
              <a:schemeClr val="dk1"/>
            </a:solidFill>
            <a:prstDash val="solid"/>
            <a:miter lim="800000"/>
            <a:headEnd type="none" w="sm" len="sm"/>
            <a:tailEnd type="none" w="sm" len="sm"/>
          </a:ln>
        </p:spPr>
      </p:cxnSp>
      <p:sp>
        <p:nvSpPr>
          <p:cNvPr id="470" name="Google Shape;470;p42"/>
          <p:cNvSpPr txBox="1"/>
          <p:nvPr/>
        </p:nvSpPr>
        <p:spPr>
          <a:xfrm>
            <a:off x="7769002" y="3758913"/>
            <a:ext cx="3231233" cy="3077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CB614"/>
              </a:buClr>
              <a:buSzPts val="1400"/>
              <a:buFont typeface="Arial"/>
              <a:buNone/>
            </a:pPr>
            <a:r>
              <a:rPr lang="fr-CA" sz="1400" b="1">
                <a:solidFill>
                  <a:srgbClr val="FCB614"/>
                </a:solidFill>
                <a:latin typeface="Arial"/>
                <a:ea typeface="Arial"/>
                <a:cs typeface="Arial"/>
                <a:sym typeface="Arial"/>
              </a:rPr>
              <a:t>Les étapes du cycle de vie </a:t>
            </a:r>
            <a:endParaRPr sz="1800">
              <a:solidFill>
                <a:schemeClr val="dk1"/>
              </a:solidFill>
              <a:latin typeface="Arial"/>
              <a:ea typeface="Arial"/>
              <a:cs typeface="Arial"/>
              <a:sym typeface="Arial"/>
            </a:endParaRPr>
          </a:p>
        </p:txBody>
      </p:sp>
      <p:sp>
        <p:nvSpPr>
          <p:cNvPr id="471" name="Google Shape;471;p42"/>
          <p:cNvSpPr txBox="1"/>
          <p:nvPr/>
        </p:nvSpPr>
        <p:spPr>
          <a:xfrm>
            <a:off x="685799" y="2425150"/>
            <a:ext cx="5651206" cy="1172816"/>
          </a:xfrm>
          <a:prstGeom prst="rect">
            <a:avLst/>
          </a:prstGeom>
          <a:noFill/>
          <a:ln>
            <a:noFill/>
          </a:ln>
        </p:spPr>
        <p:txBody>
          <a:bodyPr spcFirstLastPara="1" wrap="square" lIns="0" tIns="0" rIns="0" bIns="0" anchor="t" anchorCtr="0">
            <a:noAutofit/>
          </a:bodyPr>
          <a:lstStyle/>
          <a:p>
            <a:pPr marL="242888" marR="0" lvl="3" indent="0" algn="l" rtl="0">
              <a:lnSpc>
                <a:spcPct val="9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2" name="Google Shape;472;p42"/>
          <p:cNvSpPr txBox="1"/>
          <p:nvPr/>
        </p:nvSpPr>
        <p:spPr>
          <a:xfrm>
            <a:off x="586408" y="2681237"/>
            <a:ext cx="6142382" cy="369332"/>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fr-CA" sz="1800">
                <a:solidFill>
                  <a:schemeClr val="dk1"/>
                </a:solidFill>
                <a:latin typeface="Arial"/>
                <a:ea typeface="Arial"/>
                <a:cs typeface="Arial"/>
                <a:sym typeface="Arial"/>
              </a:rPr>
              <a:t>La gestion stratégique de niches </a:t>
            </a:r>
            <a:endParaRPr sz="1800">
              <a:solidFill>
                <a:schemeClr val="dk1"/>
              </a:solidFill>
              <a:latin typeface="Arial"/>
              <a:ea typeface="Arial"/>
              <a:cs typeface="Arial"/>
              <a:sym typeface="Arial"/>
            </a:endParaRPr>
          </a:p>
        </p:txBody>
      </p:sp>
      <p:sp>
        <p:nvSpPr>
          <p:cNvPr id="473" name="Google Shape;473;p42"/>
          <p:cNvSpPr txBox="1"/>
          <p:nvPr/>
        </p:nvSpPr>
        <p:spPr>
          <a:xfrm>
            <a:off x="586408" y="3341421"/>
            <a:ext cx="6142382" cy="369332"/>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fr-CA" sz="1800">
                <a:solidFill>
                  <a:schemeClr val="dk1"/>
                </a:solidFill>
                <a:latin typeface="Arial"/>
                <a:ea typeface="Arial"/>
                <a:cs typeface="Arial"/>
                <a:sym typeface="Arial"/>
              </a:rPr>
              <a:t>La prospective </a:t>
            </a:r>
            <a:endParaRPr sz="1800">
              <a:solidFill>
                <a:schemeClr val="dk1"/>
              </a:solidFill>
              <a:latin typeface="Arial"/>
              <a:ea typeface="Arial"/>
              <a:cs typeface="Arial"/>
              <a:sym typeface="Arial"/>
            </a:endParaRPr>
          </a:p>
        </p:txBody>
      </p:sp>
      <p:sp>
        <p:nvSpPr>
          <p:cNvPr id="474" name="Google Shape;474;p42"/>
          <p:cNvSpPr txBox="1"/>
          <p:nvPr/>
        </p:nvSpPr>
        <p:spPr>
          <a:xfrm>
            <a:off x="586408" y="4014112"/>
            <a:ext cx="6142382" cy="369332"/>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fr-CA" sz="1800">
                <a:solidFill>
                  <a:schemeClr val="dk1"/>
                </a:solidFill>
                <a:latin typeface="Arial"/>
                <a:ea typeface="Arial"/>
                <a:cs typeface="Arial"/>
                <a:sym typeface="Arial"/>
              </a:rPr>
              <a:t>L’analyse de cycle de vie (ACV)</a:t>
            </a:r>
            <a:endParaRPr sz="1800">
              <a:solidFill>
                <a:schemeClr val="dk1"/>
              </a:solidFill>
              <a:latin typeface="Arial"/>
              <a:ea typeface="Arial"/>
              <a:cs typeface="Arial"/>
              <a:sym typeface="Arial"/>
            </a:endParaRPr>
          </a:p>
        </p:txBody>
      </p:sp>
      <p:sp>
        <p:nvSpPr>
          <p:cNvPr id="475" name="Google Shape;475;p42"/>
          <p:cNvSpPr txBox="1"/>
          <p:nvPr/>
        </p:nvSpPr>
        <p:spPr>
          <a:xfrm>
            <a:off x="586408" y="4704953"/>
            <a:ext cx="6142382" cy="369332"/>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fr-CA" sz="1800">
                <a:solidFill>
                  <a:schemeClr val="dk1"/>
                </a:solidFill>
                <a:latin typeface="Arial"/>
                <a:ea typeface="Arial"/>
                <a:cs typeface="Arial"/>
                <a:sym typeface="Arial"/>
              </a:rPr>
              <a:t>La consolidation d’écosystèmes d’innovation durable </a:t>
            </a:r>
            <a:endParaRPr sz="1800">
              <a:solidFill>
                <a:schemeClr val="dk1"/>
              </a:solidFill>
              <a:latin typeface="Arial"/>
              <a:ea typeface="Arial"/>
              <a:cs typeface="Arial"/>
              <a:sym typeface="Arial"/>
            </a:endParaRPr>
          </a:p>
        </p:txBody>
      </p:sp>
      <p:pic>
        <p:nvPicPr>
          <p:cNvPr id="476" name="Google Shape;476;p42"/>
          <p:cNvPicPr preferRelativeResize="0"/>
          <p:nvPr/>
        </p:nvPicPr>
        <p:blipFill rotWithShape="1">
          <a:blip r:embed="rId4">
            <a:alphaModFix/>
          </a:blip>
          <a:srcRect/>
          <a:stretch/>
        </p:blipFill>
        <p:spPr>
          <a:xfrm>
            <a:off x="7769002" y="4161046"/>
            <a:ext cx="3143686" cy="2396035"/>
          </a:xfrm>
          <a:prstGeom prst="rect">
            <a:avLst/>
          </a:prstGeom>
          <a:noFill/>
          <a:ln>
            <a:noFill/>
          </a:ln>
        </p:spPr>
      </p:pic>
      <p:sp>
        <p:nvSpPr>
          <p:cNvPr id="477" name="Google Shape;477;p42"/>
          <p:cNvSpPr txBox="1"/>
          <p:nvPr/>
        </p:nvSpPr>
        <p:spPr>
          <a:xfrm rot="-5400000">
            <a:off x="10205394" y="4014408"/>
            <a:ext cx="3741879" cy="204928"/>
          </a:xfrm>
          <a:prstGeom prst="rect">
            <a:avLst/>
          </a:prstGeom>
          <a:noFill/>
          <a:ln>
            <a:noFill/>
          </a:ln>
        </p:spPr>
        <p:txBody>
          <a:bodyPr spcFirstLastPara="1" wrap="square" lIns="91425" tIns="45700" rIns="91425" bIns="45700" anchor="t" anchorCtr="0">
            <a:noAutofit/>
          </a:bodyPr>
          <a:lstStyle/>
          <a:p>
            <a:pPr marL="0" marR="0" lvl="0" indent="0" algn="l" rtl="0">
              <a:lnSpc>
                <a:spcPct val="114000"/>
              </a:lnSpc>
              <a:spcBef>
                <a:spcPts val="0"/>
              </a:spcBef>
              <a:spcAft>
                <a:spcPts val="0"/>
              </a:spcAft>
              <a:buClr>
                <a:srgbClr val="000000"/>
              </a:buClr>
              <a:buSzPts val="700"/>
              <a:buFont typeface="Arial"/>
              <a:buNone/>
            </a:pPr>
            <a:r>
              <a:rPr lang="fr-CA" sz="700">
                <a:solidFill>
                  <a:srgbClr val="000000"/>
                </a:solidFill>
                <a:latin typeface="Arial"/>
                <a:ea typeface="Arial"/>
                <a:cs typeface="Arial"/>
                <a:sym typeface="Arial"/>
              </a:rPr>
              <a:t>Source : CIRAIG, 2014; Abrassart, Lavoie, Moreau et Boucher, 2018</a:t>
            </a:r>
            <a:endParaRPr sz="700">
              <a:solidFill>
                <a:schemeClr val="dk1"/>
              </a:solidFill>
              <a:latin typeface="Arial"/>
              <a:ea typeface="Arial"/>
              <a:cs typeface="Arial"/>
              <a:sym typeface="Arial"/>
            </a:endParaRPr>
          </a:p>
        </p:txBody>
      </p:sp>
      <p:pic>
        <p:nvPicPr>
          <p:cNvPr id="478" name="Google Shape;478;p42"/>
          <p:cNvPicPr preferRelativeResize="0"/>
          <p:nvPr/>
        </p:nvPicPr>
        <p:blipFill rotWithShape="1">
          <a:blip r:embed="rId5">
            <a:alphaModFix/>
          </a:blip>
          <a:srcRect/>
          <a:stretch/>
        </p:blipFill>
        <p:spPr>
          <a:xfrm>
            <a:off x="7425159" y="1460250"/>
            <a:ext cx="4204867" cy="1986012"/>
          </a:xfrm>
          <a:prstGeom prst="rect">
            <a:avLst/>
          </a:prstGeom>
          <a:noFill/>
          <a:ln>
            <a:noFill/>
          </a:ln>
        </p:spPr>
      </p:pic>
      <p:sp>
        <p:nvSpPr>
          <p:cNvPr id="479" name="Google Shape;479;p42"/>
          <p:cNvSpPr txBox="1"/>
          <p:nvPr/>
        </p:nvSpPr>
        <p:spPr>
          <a:xfrm>
            <a:off x="7425159" y="1100372"/>
            <a:ext cx="3805393"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CB614"/>
              </a:buClr>
              <a:buSzPts val="1400"/>
              <a:buFont typeface="Arial"/>
              <a:buNone/>
            </a:pPr>
            <a:r>
              <a:rPr lang="fr-CA" sz="1400" b="1">
                <a:solidFill>
                  <a:srgbClr val="FCB614"/>
                </a:solidFill>
                <a:latin typeface="Arial"/>
                <a:ea typeface="Arial"/>
                <a:cs typeface="Arial"/>
                <a:sym typeface="Arial"/>
              </a:rPr>
              <a:t>Schématisation d’une démarche de prospective stratégique</a:t>
            </a:r>
            <a:endParaRPr sz="18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3"/>
          <p:cNvSpPr txBox="1">
            <a:spLocks noGrp="1"/>
          </p:cNvSpPr>
          <p:nvPr>
            <p:ph type="title"/>
          </p:nvPr>
        </p:nvSpPr>
        <p:spPr>
          <a:xfrm>
            <a:off x="4572000" y="1721970"/>
            <a:ext cx="6858000" cy="22860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lt1"/>
              </a:buClr>
              <a:buSzPts val="4400"/>
              <a:buFont typeface="Arial"/>
              <a:buNone/>
            </a:pPr>
            <a:r>
              <a:rPr lang="fr-CA" sz="4400"/>
              <a:t>CONSTRUCTION D’UNE BASE DE DONNÉES EN INNOVATION DURABLE</a:t>
            </a:r>
            <a:endParaRPr/>
          </a:p>
        </p:txBody>
      </p:sp>
      <p:sp>
        <p:nvSpPr>
          <p:cNvPr id="486" name="Google Shape;486;p43"/>
          <p:cNvSpPr txBox="1">
            <a:spLocks noGrp="1"/>
          </p:cNvSpPr>
          <p:nvPr>
            <p:ph type="body" idx="2"/>
          </p:nvPr>
        </p:nvSpPr>
        <p:spPr>
          <a:xfrm>
            <a:off x="797442" y="1701431"/>
            <a:ext cx="2041451" cy="1498600"/>
          </a:xfrm>
          <a:prstGeom prst="rect">
            <a:avLst/>
          </a:prstGeom>
          <a:noFill/>
          <a:ln>
            <a:noFill/>
          </a:ln>
        </p:spPr>
        <p:txBody>
          <a:bodyPr spcFirstLastPara="1" wrap="square" lIns="0" tIns="0" rIns="0" bIns="0" anchor="b" anchorCtr="0">
            <a:noAutofit/>
          </a:bodyPr>
          <a:lstStyle/>
          <a:p>
            <a:pPr marL="0" lvl="0" indent="0" algn="ctr" rtl="0">
              <a:lnSpc>
                <a:spcPct val="90000"/>
              </a:lnSpc>
              <a:spcBef>
                <a:spcPts val="0"/>
              </a:spcBef>
              <a:spcAft>
                <a:spcPts val="0"/>
              </a:spcAft>
              <a:buClr>
                <a:schemeClr val="lt1"/>
              </a:buClr>
              <a:buSzPts val="12000"/>
              <a:buNone/>
            </a:pPr>
            <a:r>
              <a:rPr lang="fr-CA"/>
              <a:t>2</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44"/>
          <p:cNvSpPr txBox="1">
            <a:spLocks noGrp="1"/>
          </p:cNvSpPr>
          <p:nvPr>
            <p:ph type="title"/>
          </p:nvPr>
        </p:nvSpPr>
        <p:spPr>
          <a:xfrm>
            <a:off x="6096000" y="754912"/>
            <a:ext cx="5920672" cy="86868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3"/>
              </a:buClr>
              <a:buSzPts val="2800"/>
              <a:buFont typeface="Arial"/>
              <a:buNone/>
            </a:pPr>
            <a:r>
              <a:rPr lang="fr-CA"/>
              <a:t>Les objectifs de la base de données</a:t>
            </a:r>
            <a:endParaRPr/>
          </a:p>
        </p:txBody>
      </p:sp>
      <p:sp>
        <p:nvSpPr>
          <p:cNvPr id="493" name="Google Shape;493;p44"/>
          <p:cNvSpPr txBox="1">
            <a:spLocks noGrp="1"/>
          </p:cNvSpPr>
          <p:nvPr>
            <p:ph type="body" idx="1"/>
          </p:nvPr>
        </p:nvSpPr>
        <p:spPr>
          <a:xfrm>
            <a:off x="6097877" y="1951355"/>
            <a:ext cx="5918795" cy="2323465"/>
          </a:xfrm>
          <a:prstGeom prst="rect">
            <a:avLst/>
          </a:prstGeom>
          <a:noFill/>
          <a:ln>
            <a:noFill/>
          </a:ln>
        </p:spPr>
        <p:txBody>
          <a:bodyPr spcFirstLastPara="1" wrap="square" lIns="0" tIns="0" rIns="0" bIns="0" anchor="t" anchorCtr="0">
            <a:noAutofit/>
          </a:bodyPr>
          <a:lstStyle/>
          <a:p>
            <a:pPr marL="352425" lvl="1" indent="-342900" algn="l" rtl="0">
              <a:lnSpc>
                <a:spcPct val="90000"/>
              </a:lnSpc>
              <a:spcBef>
                <a:spcPts val="0"/>
              </a:spcBef>
              <a:spcAft>
                <a:spcPts val="0"/>
              </a:spcAft>
              <a:buClr>
                <a:schemeClr val="dk1"/>
              </a:buClr>
              <a:buSzPts val="2000"/>
              <a:buFont typeface="Arial"/>
              <a:buChar char="•"/>
            </a:pPr>
            <a:r>
              <a:rPr lang="fr-CA" sz="2000"/>
              <a:t>Soutenir la gestion des niches d’innovation</a:t>
            </a:r>
            <a:endParaRPr/>
          </a:p>
          <a:p>
            <a:pPr marL="352425" lvl="1" indent="-342900" algn="l" rtl="0">
              <a:lnSpc>
                <a:spcPct val="90000"/>
              </a:lnSpc>
              <a:spcBef>
                <a:spcPts val="1400"/>
              </a:spcBef>
              <a:spcAft>
                <a:spcPts val="0"/>
              </a:spcAft>
              <a:buClr>
                <a:schemeClr val="dk1"/>
              </a:buClr>
              <a:buSzPts val="2000"/>
              <a:buFont typeface="Arial"/>
              <a:buChar char="•"/>
            </a:pPr>
            <a:r>
              <a:rPr lang="fr-CA" sz="2000"/>
              <a:t>Recenser et diffuser les meilleurs pratiques </a:t>
            </a:r>
            <a:endParaRPr sz="2000" b="1">
              <a:solidFill>
                <a:schemeClr val="dk2"/>
              </a:solidFill>
            </a:endParaRPr>
          </a:p>
          <a:p>
            <a:pPr marL="352425" lvl="1" indent="-342900" algn="l" rtl="0">
              <a:lnSpc>
                <a:spcPct val="90000"/>
              </a:lnSpc>
              <a:spcBef>
                <a:spcPts val="1400"/>
              </a:spcBef>
              <a:spcAft>
                <a:spcPts val="0"/>
              </a:spcAft>
              <a:buClr>
                <a:schemeClr val="dk1"/>
              </a:buClr>
              <a:buSzPts val="2000"/>
              <a:buFont typeface="Arial"/>
              <a:buChar char="•"/>
            </a:pPr>
            <a:r>
              <a:rPr lang="fr-CA" sz="2000"/>
              <a:t>Illustrer les critères et les dimensions de l’innovation durable à travers des cas réels </a:t>
            </a:r>
            <a:endParaRPr/>
          </a:p>
          <a:p>
            <a:pPr marL="352425" lvl="1" indent="-342900" algn="l" rtl="0">
              <a:lnSpc>
                <a:spcPct val="90000"/>
              </a:lnSpc>
              <a:spcBef>
                <a:spcPts val="1400"/>
              </a:spcBef>
              <a:spcAft>
                <a:spcPts val="0"/>
              </a:spcAft>
              <a:buClr>
                <a:schemeClr val="dk1"/>
              </a:buClr>
              <a:buSzPts val="2000"/>
              <a:buFont typeface="Arial"/>
              <a:buChar char="•"/>
            </a:pPr>
            <a:r>
              <a:rPr lang="fr-CA" sz="2000"/>
              <a:t>Identifier les tendances et les variations</a:t>
            </a:r>
            <a:endParaRPr/>
          </a:p>
        </p:txBody>
      </p:sp>
      <p:sp>
        <p:nvSpPr>
          <p:cNvPr id="494" name="Google Shape;494;p44"/>
          <p:cNvSpPr txBox="1">
            <a:spLocks noGrp="1"/>
          </p:cNvSpPr>
          <p:nvPr>
            <p:ph type="ftr" idx="11"/>
          </p:nvPr>
        </p:nvSpPr>
        <p:spPr>
          <a:xfrm rot="-5400000">
            <a:off x="11306805" y="5373836"/>
            <a:ext cx="1063258" cy="352719"/>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1400"/>
              <a:buFont typeface="Arial"/>
              <a:buNone/>
            </a:pPr>
            <a:r>
              <a:rPr lang="fr-CA"/>
              <a:t>© CIRODD 2020</a:t>
            </a:r>
            <a:endParaRPr/>
          </a:p>
        </p:txBody>
      </p:sp>
      <p:sp>
        <p:nvSpPr>
          <p:cNvPr id="495" name="Google Shape;495;p44"/>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lt1"/>
              </a:buClr>
              <a:buSzPts val="1300"/>
              <a:buFont typeface="Arial"/>
              <a:buNone/>
            </a:pPr>
            <a:fld id="{00000000-1234-1234-1234-123412341234}" type="slidenum">
              <a:rPr lang="fr-CA"/>
              <a:t>19</a:t>
            </a:fld>
            <a:endParaRPr/>
          </a:p>
        </p:txBody>
      </p:sp>
      <p:sp>
        <p:nvSpPr>
          <p:cNvPr id="496" name="Google Shape;496;p44"/>
          <p:cNvSpPr txBox="1">
            <a:spLocks noGrp="1"/>
          </p:cNvSpPr>
          <p:nvPr>
            <p:ph type="body" idx="3"/>
          </p:nvPr>
        </p:nvSpPr>
        <p:spPr>
          <a:xfrm>
            <a:off x="6096000" y="286709"/>
            <a:ext cx="5661837" cy="404813"/>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1600"/>
              <a:buNone/>
            </a:pPr>
            <a:r>
              <a:rPr lang="fr-CA"/>
              <a:t>2. BASE DE DONNÉES EN INNOVATION DURABLE</a:t>
            </a:r>
            <a:endParaRPr/>
          </a:p>
        </p:txBody>
      </p:sp>
      <p:pic>
        <p:nvPicPr>
          <p:cNvPr id="497" name="Google Shape;497;p44"/>
          <p:cNvPicPr preferRelativeResize="0"/>
          <p:nvPr/>
        </p:nvPicPr>
        <p:blipFill rotWithShape="1">
          <a:blip r:embed="rId3">
            <a:alphaModFix/>
          </a:blip>
          <a:srcRect/>
          <a:stretch/>
        </p:blipFill>
        <p:spPr>
          <a:xfrm>
            <a:off x="11163300" y="5829300"/>
            <a:ext cx="812800" cy="812800"/>
          </a:xfrm>
          <a:prstGeom prst="rect">
            <a:avLst/>
          </a:prstGeom>
          <a:noFill/>
          <a:ln>
            <a:noFill/>
          </a:ln>
        </p:spPr>
      </p:pic>
      <p:sp>
        <p:nvSpPr>
          <p:cNvPr id="498" name="Google Shape;498;p44"/>
          <p:cNvSpPr>
            <a:spLocks noGrp="1"/>
          </p:cNvSpPr>
          <p:nvPr>
            <p:ph type="pic" idx="2"/>
          </p:nvPr>
        </p:nvSpPr>
        <p:spPr>
          <a:xfrm>
            <a:off x="0" y="0"/>
            <a:ext cx="5653087" cy="6858000"/>
          </a:xfrm>
          <a:prstGeom prst="rect">
            <a:avLst/>
          </a:prstGeom>
          <a:noFill/>
          <a:ln>
            <a:noFill/>
          </a:ln>
        </p:spPr>
        <p:txBody>
          <a:bodyPr spcFirstLastPara="1" wrap="square" lIns="0" tIns="0" rIns="0" bIns="0" anchor="t" anchorCtr="0">
            <a:noAutofit/>
          </a:bodyPr>
          <a:lstStyle/>
          <a:p>
            <a:pPr marL="0" lvl="0" indent="0" algn="l" rtl="0">
              <a:spcBef>
                <a:spcPts val="1200"/>
              </a:spcBef>
              <a:spcAft>
                <a:spcPts val="0"/>
              </a:spcAft>
              <a:buNone/>
            </a:pPr>
            <a:endParaRPr/>
          </a:p>
        </p:txBody>
      </p:sp>
      <p:pic>
        <p:nvPicPr>
          <p:cNvPr id="499" name="Google Shape;499;p44"/>
          <p:cNvPicPr preferRelativeResize="0"/>
          <p:nvPr/>
        </p:nvPicPr>
        <p:blipFill rotWithShape="1">
          <a:blip r:embed="rId4">
            <a:alphaModFix/>
          </a:blip>
          <a:srcRect l="22281" r="22281"/>
          <a:stretch/>
        </p:blipFill>
        <p:spPr>
          <a:xfrm>
            <a:off x="19347" y="0"/>
            <a:ext cx="5653087"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7"/>
          <p:cNvSpPr txBox="1">
            <a:spLocks noGrp="1"/>
          </p:cNvSpPr>
          <p:nvPr>
            <p:ph type="title"/>
          </p:nvPr>
        </p:nvSpPr>
        <p:spPr>
          <a:xfrm>
            <a:off x="685800" y="754912"/>
            <a:ext cx="10744200" cy="86868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3"/>
              </a:buClr>
              <a:buSzPts val="2800"/>
              <a:buFont typeface="Arial"/>
              <a:buNone/>
            </a:pPr>
            <a:r>
              <a:rPr lang="fr-CA"/>
              <a:t>Plan de présentation </a:t>
            </a:r>
            <a:endParaRPr/>
          </a:p>
        </p:txBody>
      </p:sp>
      <p:sp>
        <p:nvSpPr>
          <p:cNvPr id="220" name="Google Shape;220;p27"/>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fr-CA"/>
              <a:t>2</a:t>
            </a:fld>
            <a:endParaRPr/>
          </a:p>
        </p:txBody>
      </p:sp>
      <p:sp>
        <p:nvSpPr>
          <p:cNvPr id="221" name="Google Shape;221;p27"/>
          <p:cNvSpPr txBox="1">
            <a:spLocks noGrp="1"/>
          </p:cNvSpPr>
          <p:nvPr>
            <p:ph type="body" idx="4294967295"/>
          </p:nvPr>
        </p:nvSpPr>
        <p:spPr>
          <a:xfrm>
            <a:off x="1383645" y="1872840"/>
            <a:ext cx="1498600" cy="1498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2000"/>
              <a:buNone/>
            </a:pPr>
            <a:r>
              <a:rPr lang="fr-CA"/>
              <a:t> </a:t>
            </a:r>
            <a:endParaRPr/>
          </a:p>
        </p:txBody>
      </p:sp>
      <p:sp>
        <p:nvSpPr>
          <p:cNvPr id="222" name="Google Shape;222;p27"/>
          <p:cNvSpPr txBox="1">
            <a:spLocks noGrp="1"/>
          </p:cNvSpPr>
          <p:nvPr>
            <p:ph type="body" idx="2"/>
          </p:nvPr>
        </p:nvSpPr>
        <p:spPr>
          <a:xfrm>
            <a:off x="4136272" y="1872840"/>
            <a:ext cx="1498600" cy="14986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chemeClr val="accent3"/>
              </a:buClr>
              <a:buSzPts val="5300"/>
              <a:buNone/>
            </a:pPr>
            <a:r>
              <a:rPr lang="fr-CA"/>
              <a:t> </a:t>
            </a:r>
            <a:endParaRPr/>
          </a:p>
        </p:txBody>
      </p:sp>
      <p:sp>
        <p:nvSpPr>
          <p:cNvPr id="223" name="Google Shape;223;p27"/>
          <p:cNvSpPr txBox="1">
            <a:spLocks noGrp="1"/>
          </p:cNvSpPr>
          <p:nvPr>
            <p:ph type="body" idx="4"/>
          </p:nvPr>
        </p:nvSpPr>
        <p:spPr>
          <a:xfrm>
            <a:off x="9616387" y="1872531"/>
            <a:ext cx="1498600" cy="1498908"/>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chemeClr val="accent3"/>
              </a:buClr>
              <a:buSzPts val="5300"/>
              <a:buNone/>
            </a:pPr>
            <a:r>
              <a:rPr lang="fr-CA"/>
              <a:t> </a:t>
            </a:r>
            <a:endParaRPr/>
          </a:p>
        </p:txBody>
      </p:sp>
      <p:sp>
        <p:nvSpPr>
          <p:cNvPr id="224" name="Google Shape;224;p27"/>
          <p:cNvSpPr txBox="1">
            <a:spLocks noGrp="1"/>
          </p:cNvSpPr>
          <p:nvPr>
            <p:ph type="body" idx="9"/>
          </p:nvPr>
        </p:nvSpPr>
        <p:spPr>
          <a:xfrm>
            <a:off x="685800" y="286709"/>
            <a:ext cx="10744200" cy="404813"/>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1600"/>
              <a:buNone/>
            </a:pPr>
            <a:r>
              <a:rPr lang="fr-CA"/>
              <a:t>L’INNOVATION DURABLE</a:t>
            </a:r>
            <a:endParaRPr/>
          </a:p>
        </p:txBody>
      </p:sp>
      <p:cxnSp>
        <p:nvCxnSpPr>
          <p:cNvPr id="225" name="Google Shape;225;p27"/>
          <p:cNvCxnSpPr/>
          <p:nvPr/>
        </p:nvCxnSpPr>
        <p:spPr>
          <a:xfrm>
            <a:off x="691116" y="1244011"/>
            <a:ext cx="10212015" cy="0"/>
          </a:xfrm>
          <a:prstGeom prst="straightConnector1">
            <a:avLst/>
          </a:prstGeom>
          <a:noFill/>
          <a:ln w="12700" cap="flat" cmpd="sng">
            <a:solidFill>
              <a:schemeClr val="dk1"/>
            </a:solidFill>
            <a:prstDash val="solid"/>
            <a:miter lim="800000"/>
            <a:headEnd type="none" w="sm" len="sm"/>
            <a:tailEnd type="none" w="sm" len="sm"/>
          </a:ln>
        </p:spPr>
      </p:cxnSp>
      <p:sp>
        <p:nvSpPr>
          <p:cNvPr id="226" name="Google Shape;226;p27"/>
          <p:cNvSpPr/>
          <p:nvPr/>
        </p:nvSpPr>
        <p:spPr>
          <a:xfrm>
            <a:off x="9084365" y="1623592"/>
            <a:ext cx="2508625" cy="2043674"/>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27"/>
          <p:cNvSpPr/>
          <p:nvPr/>
        </p:nvSpPr>
        <p:spPr>
          <a:xfrm>
            <a:off x="149087" y="1623592"/>
            <a:ext cx="12042912" cy="194366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28" name="Google Shape;228;p27"/>
          <p:cNvPicPr preferRelativeResize="0"/>
          <p:nvPr/>
        </p:nvPicPr>
        <p:blipFill rotWithShape="1">
          <a:blip r:embed="rId3">
            <a:alphaModFix/>
          </a:blip>
          <a:srcRect/>
          <a:stretch/>
        </p:blipFill>
        <p:spPr>
          <a:xfrm>
            <a:off x="5082236" y="1707968"/>
            <a:ext cx="2246256" cy="1886097"/>
          </a:xfrm>
          <a:prstGeom prst="rect">
            <a:avLst/>
          </a:prstGeom>
          <a:noFill/>
          <a:ln>
            <a:noFill/>
          </a:ln>
        </p:spPr>
      </p:pic>
      <p:pic>
        <p:nvPicPr>
          <p:cNvPr id="229" name="Google Shape;229;p27"/>
          <p:cNvPicPr preferRelativeResize="0"/>
          <p:nvPr/>
        </p:nvPicPr>
        <p:blipFill rotWithShape="1">
          <a:blip r:embed="rId4">
            <a:alphaModFix/>
          </a:blip>
          <a:srcRect/>
          <a:stretch/>
        </p:blipFill>
        <p:spPr>
          <a:xfrm>
            <a:off x="1770722" y="1728462"/>
            <a:ext cx="2428875" cy="1914525"/>
          </a:xfrm>
          <a:prstGeom prst="rect">
            <a:avLst/>
          </a:prstGeom>
          <a:noFill/>
          <a:ln>
            <a:noFill/>
          </a:ln>
        </p:spPr>
      </p:pic>
      <p:pic>
        <p:nvPicPr>
          <p:cNvPr id="230" name="Google Shape;230;p27"/>
          <p:cNvPicPr preferRelativeResize="0"/>
          <p:nvPr/>
        </p:nvPicPr>
        <p:blipFill rotWithShape="1">
          <a:blip r:embed="rId5">
            <a:alphaModFix/>
          </a:blip>
          <a:srcRect/>
          <a:stretch/>
        </p:blipFill>
        <p:spPr>
          <a:xfrm>
            <a:off x="8220283" y="1584112"/>
            <a:ext cx="2124075" cy="1943100"/>
          </a:xfrm>
          <a:prstGeom prst="rect">
            <a:avLst/>
          </a:prstGeom>
          <a:noFill/>
          <a:ln>
            <a:noFill/>
          </a:ln>
        </p:spPr>
      </p:pic>
      <p:sp>
        <p:nvSpPr>
          <p:cNvPr id="231" name="Google Shape;231;p27"/>
          <p:cNvSpPr txBox="1">
            <a:spLocks noGrp="1"/>
          </p:cNvSpPr>
          <p:nvPr>
            <p:ph type="body" idx="7"/>
          </p:nvPr>
        </p:nvSpPr>
        <p:spPr>
          <a:xfrm>
            <a:off x="8212884" y="3630581"/>
            <a:ext cx="2336800" cy="222598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accent6"/>
              </a:buClr>
              <a:buSzPts val="2100"/>
              <a:buNone/>
            </a:pPr>
            <a:r>
              <a:rPr lang="fr-CA">
                <a:solidFill>
                  <a:schemeClr val="accent6"/>
                </a:solidFill>
              </a:rPr>
              <a:t>ORIENTATIONS POUR L’ID</a:t>
            </a:r>
            <a:endParaRPr/>
          </a:p>
          <a:p>
            <a:pPr marL="9525" lvl="1" indent="0" algn="ctr" rtl="0">
              <a:lnSpc>
                <a:spcPct val="90000"/>
              </a:lnSpc>
              <a:spcBef>
                <a:spcPts val="600"/>
              </a:spcBef>
              <a:spcAft>
                <a:spcPts val="0"/>
              </a:spcAft>
              <a:buClr>
                <a:schemeClr val="dk1"/>
              </a:buClr>
              <a:buSzPts val="2100"/>
              <a:buNone/>
            </a:pPr>
            <a:r>
              <a:rPr lang="fr-CA"/>
              <a:t>Pour accélérer la transition au Québec</a:t>
            </a:r>
            <a:endParaRPr/>
          </a:p>
          <a:p>
            <a:pPr marL="0" lvl="0" indent="0" algn="ctr" rtl="0">
              <a:lnSpc>
                <a:spcPct val="90000"/>
              </a:lnSpc>
              <a:spcBef>
                <a:spcPts val="1200"/>
              </a:spcBef>
              <a:spcAft>
                <a:spcPts val="0"/>
              </a:spcAft>
              <a:buClr>
                <a:schemeClr val="dk2"/>
              </a:buClr>
              <a:buSzPts val="2133"/>
              <a:buNone/>
            </a:pPr>
            <a:endParaRPr/>
          </a:p>
        </p:txBody>
      </p:sp>
      <p:sp>
        <p:nvSpPr>
          <p:cNvPr id="232" name="Google Shape;232;p27"/>
          <p:cNvSpPr txBox="1">
            <a:spLocks noGrp="1"/>
          </p:cNvSpPr>
          <p:nvPr>
            <p:ph type="body" idx="6"/>
          </p:nvPr>
        </p:nvSpPr>
        <p:spPr>
          <a:xfrm>
            <a:off x="4931483" y="3635031"/>
            <a:ext cx="2336800" cy="222598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accent5"/>
              </a:buClr>
              <a:buSzPts val="2100"/>
              <a:buNone/>
            </a:pPr>
            <a:r>
              <a:rPr lang="fr-CA">
                <a:solidFill>
                  <a:schemeClr val="accent5"/>
                </a:solidFill>
              </a:rPr>
              <a:t>BASE DE DONNÉES EN ID</a:t>
            </a:r>
            <a:endParaRPr/>
          </a:p>
          <a:p>
            <a:pPr marL="9525" lvl="1" indent="0" algn="ctr" rtl="0">
              <a:lnSpc>
                <a:spcPct val="90000"/>
              </a:lnSpc>
              <a:spcBef>
                <a:spcPts val="600"/>
              </a:spcBef>
              <a:spcAft>
                <a:spcPts val="0"/>
              </a:spcAft>
              <a:buClr>
                <a:schemeClr val="dk1"/>
              </a:buClr>
              <a:buSzPts val="2100"/>
              <a:buNone/>
            </a:pPr>
            <a:r>
              <a:rPr lang="fr-CA"/>
              <a:t>Figures de cas au Québec et à l’international</a:t>
            </a:r>
            <a:endParaRPr/>
          </a:p>
        </p:txBody>
      </p:sp>
      <p:sp>
        <p:nvSpPr>
          <p:cNvPr id="233" name="Google Shape;233;p27"/>
          <p:cNvSpPr txBox="1">
            <a:spLocks noGrp="1"/>
          </p:cNvSpPr>
          <p:nvPr>
            <p:ph type="body" idx="5"/>
          </p:nvPr>
        </p:nvSpPr>
        <p:spPr>
          <a:xfrm>
            <a:off x="1589951" y="3667266"/>
            <a:ext cx="2747823" cy="222598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2"/>
              </a:buClr>
              <a:buSzPts val="2100"/>
              <a:buNone/>
            </a:pPr>
            <a:r>
              <a:rPr lang="fr-CA"/>
              <a:t>RECENSION DES ÉCRIT</a:t>
            </a:r>
            <a:endParaRPr/>
          </a:p>
          <a:p>
            <a:pPr marL="9525" lvl="1" indent="0" algn="ctr" rtl="0">
              <a:lnSpc>
                <a:spcPct val="90000"/>
              </a:lnSpc>
              <a:spcBef>
                <a:spcPts val="600"/>
              </a:spcBef>
              <a:spcAft>
                <a:spcPts val="0"/>
              </a:spcAft>
              <a:buClr>
                <a:schemeClr val="dk1"/>
              </a:buClr>
              <a:buSzPts val="2100"/>
              <a:buNone/>
            </a:pPr>
            <a:r>
              <a:rPr lang="fr-CA"/>
              <a:t>Exploration du concept d’ID </a:t>
            </a:r>
            <a:endParaRPr/>
          </a:p>
          <a:p>
            <a:pPr marL="0" lvl="0" indent="0" algn="ctr" rtl="0">
              <a:lnSpc>
                <a:spcPct val="90000"/>
              </a:lnSpc>
              <a:spcBef>
                <a:spcPts val="1200"/>
              </a:spcBef>
              <a:spcAft>
                <a:spcPts val="0"/>
              </a:spcAft>
              <a:buClr>
                <a:schemeClr val="dk2"/>
              </a:buClr>
              <a:buSzPts val="2133"/>
              <a:buNone/>
            </a:pPr>
            <a:endParaRPr/>
          </a:p>
        </p:txBody>
      </p:sp>
      <p:pic>
        <p:nvPicPr>
          <p:cNvPr id="234" name="Google Shape;234;p27"/>
          <p:cNvPicPr preferRelativeResize="0"/>
          <p:nvPr/>
        </p:nvPicPr>
        <p:blipFill rotWithShape="1">
          <a:blip r:embed="rId6">
            <a:alphaModFix/>
          </a:blip>
          <a:srcRect/>
          <a:stretch/>
        </p:blipFill>
        <p:spPr>
          <a:xfrm>
            <a:off x="2437328" y="2251561"/>
            <a:ext cx="1089424" cy="798912"/>
          </a:xfrm>
          <a:prstGeom prst="rect">
            <a:avLst/>
          </a:prstGeom>
          <a:noFill/>
          <a:ln>
            <a:noFill/>
          </a:ln>
        </p:spPr>
      </p:pic>
      <p:pic>
        <p:nvPicPr>
          <p:cNvPr id="235" name="Google Shape;235;p27"/>
          <p:cNvPicPr preferRelativeResize="0"/>
          <p:nvPr/>
        </p:nvPicPr>
        <p:blipFill rotWithShape="1">
          <a:blip r:embed="rId7">
            <a:alphaModFix/>
          </a:blip>
          <a:srcRect b="20489"/>
          <a:stretch/>
        </p:blipFill>
        <p:spPr>
          <a:xfrm>
            <a:off x="5493264" y="1978164"/>
            <a:ext cx="1158619" cy="1151536"/>
          </a:xfrm>
          <a:prstGeom prst="rect">
            <a:avLst/>
          </a:prstGeom>
          <a:noFill/>
          <a:ln>
            <a:noFill/>
          </a:ln>
        </p:spPr>
      </p:pic>
      <p:pic>
        <p:nvPicPr>
          <p:cNvPr id="236" name="Google Shape;236;p27"/>
          <p:cNvPicPr preferRelativeResize="0"/>
          <p:nvPr/>
        </p:nvPicPr>
        <p:blipFill rotWithShape="1">
          <a:blip r:embed="rId8">
            <a:alphaModFix/>
          </a:blip>
          <a:srcRect b="14072"/>
          <a:stretch/>
        </p:blipFill>
        <p:spPr>
          <a:xfrm>
            <a:off x="8683461" y="1803495"/>
            <a:ext cx="1334112" cy="14329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45"/>
          <p:cNvSpPr txBox="1">
            <a:spLocks noGrp="1"/>
          </p:cNvSpPr>
          <p:nvPr>
            <p:ph type="title"/>
          </p:nvPr>
        </p:nvSpPr>
        <p:spPr>
          <a:xfrm>
            <a:off x="685800" y="754912"/>
            <a:ext cx="10744200" cy="86868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3"/>
              </a:buClr>
              <a:buSzPts val="2800"/>
              <a:buFont typeface="Arial"/>
              <a:buNone/>
            </a:pPr>
            <a:r>
              <a:rPr lang="fr-CA"/>
              <a:t>L’importance des objectifs de développement durable dans la base de donnée </a:t>
            </a:r>
            <a:endParaRPr/>
          </a:p>
        </p:txBody>
      </p:sp>
      <p:sp>
        <p:nvSpPr>
          <p:cNvPr id="506" name="Google Shape;506;p45"/>
          <p:cNvSpPr txBox="1">
            <a:spLocks noGrp="1"/>
          </p:cNvSpPr>
          <p:nvPr>
            <p:ph type="ftr" idx="11"/>
          </p:nvPr>
        </p:nvSpPr>
        <p:spPr>
          <a:xfrm rot="-5400000">
            <a:off x="11306805" y="5373836"/>
            <a:ext cx="1063258" cy="352719"/>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fr-CA"/>
              <a:t>© CIRODD 2020</a:t>
            </a:r>
            <a:endParaRPr/>
          </a:p>
        </p:txBody>
      </p:sp>
      <p:sp>
        <p:nvSpPr>
          <p:cNvPr id="507" name="Google Shape;507;p45"/>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fr-CA"/>
              <a:t>20</a:t>
            </a:fld>
            <a:endParaRPr/>
          </a:p>
        </p:txBody>
      </p:sp>
      <p:sp>
        <p:nvSpPr>
          <p:cNvPr id="508" name="Google Shape;508;p45"/>
          <p:cNvSpPr txBox="1">
            <a:spLocks noGrp="1"/>
          </p:cNvSpPr>
          <p:nvPr>
            <p:ph type="body" idx="2"/>
          </p:nvPr>
        </p:nvSpPr>
        <p:spPr>
          <a:xfrm>
            <a:off x="685800" y="286709"/>
            <a:ext cx="10744200" cy="404813"/>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1600"/>
              <a:buNone/>
            </a:pPr>
            <a:r>
              <a:rPr lang="fr-CA"/>
              <a:t>2. BASE DE DONNÉES EN INNOVATION DURABLE</a:t>
            </a:r>
            <a:endParaRPr/>
          </a:p>
        </p:txBody>
      </p:sp>
      <p:sp>
        <p:nvSpPr>
          <p:cNvPr id="509" name="Google Shape;509;p45"/>
          <p:cNvSpPr/>
          <p:nvPr/>
        </p:nvSpPr>
        <p:spPr>
          <a:xfrm>
            <a:off x="2283280" y="1926771"/>
            <a:ext cx="7168240" cy="1143000"/>
          </a:xfrm>
          <a:prstGeom prst="homePlate">
            <a:avLst>
              <a:gd name="adj" fmla="val 50000"/>
            </a:avLst>
          </a:prstGeom>
          <a:solidFill>
            <a:schemeClr val="accent1"/>
          </a:solidFill>
          <a:ln w="12700" cap="flat" cmpd="sng">
            <a:solidFill>
              <a:srgbClr val="003C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2800">
                <a:solidFill>
                  <a:schemeClr val="lt1"/>
                </a:solidFill>
                <a:latin typeface="Arial"/>
                <a:ea typeface="Arial"/>
                <a:cs typeface="Arial"/>
                <a:sym typeface="Arial"/>
              </a:rPr>
              <a:t>Direction du changement </a:t>
            </a:r>
            <a:endParaRPr/>
          </a:p>
        </p:txBody>
      </p:sp>
      <p:sp>
        <p:nvSpPr>
          <p:cNvPr id="510" name="Google Shape;510;p45"/>
          <p:cNvSpPr/>
          <p:nvPr/>
        </p:nvSpPr>
        <p:spPr>
          <a:xfrm>
            <a:off x="2252355" y="3192789"/>
            <a:ext cx="3091244" cy="1143000"/>
          </a:xfrm>
          <a:prstGeom prst="roundRect">
            <a:avLst>
              <a:gd name="adj" fmla="val 16667"/>
            </a:avLst>
          </a:prstGeom>
          <a:solidFill>
            <a:schemeClr val="accent1"/>
          </a:solidFill>
          <a:ln w="12700" cap="flat" cmpd="sng">
            <a:solidFill>
              <a:srgbClr val="003C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2000">
                <a:solidFill>
                  <a:schemeClr val="lt1"/>
                </a:solidFill>
                <a:latin typeface="Arial"/>
                <a:ea typeface="Arial"/>
                <a:cs typeface="Arial"/>
                <a:sym typeface="Arial"/>
              </a:rPr>
              <a:t>Diversité des Approches</a:t>
            </a:r>
            <a:endParaRPr/>
          </a:p>
        </p:txBody>
      </p:sp>
      <p:sp>
        <p:nvSpPr>
          <p:cNvPr id="511" name="Google Shape;511;p45"/>
          <p:cNvSpPr/>
          <p:nvPr/>
        </p:nvSpPr>
        <p:spPr>
          <a:xfrm>
            <a:off x="5520805" y="3192789"/>
            <a:ext cx="3408515" cy="1143000"/>
          </a:xfrm>
          <a:prstGeom prst="roundRect">
            <a:avLst>
              <a:gd name="adj" fmla="val 16667"/>
            </a:avLst>
          </a:prstGeom>
          <a:solidFill>
            <a:schemeClr val="accent1"/>
          </a:solidFill>
          <a:ln w="12700" cap="flat" cmpd="sng">
            <a:solidFill>
              <a:srgbClr val="003C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2000">
                <a:solidFill>
                  <a:schemeClr val="lt1"/>
                </a:solidFill>
                <a:latin typeface="Arial"/>
                <a:ea typeface="Arial"/>
                <a:cs typeface="Arial"/>
                <a:sym typeface="Arial"/>
              </a:rPr>
              <a:t>Distribution équitable </a:t>
            </a:r>
            <a:endParaRPr/>
          </a:p>
        </p:txBody>
      </p:sp>
      <p:pic>
        <p:nvPicPr>
          <p:cNvPr id="512" name="Google Shape;512;p45"/>
          <p:cNvPicPr preferRelativeResize="0"/>
          <p:nvPr/>
        </p:nvPicPr>
        <p:blipFill rotWithShape="1">
          <a:blip r:embed="rId3">
            <a:alphaModFix/>
          </a:blip>
          <a:srcRect/>
          <a:stretch/>
        </p:blipFill>
        <p:spPr>
          <a:xfrm>
            <a:off x="2252354" y="4533385"/>
            <a:ext cx="6676965" cy="14527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46"/>
          <p:cNvSpPr txBox="1">
            <a:spLocks noGrp="1"/>
          </p:cNvSpPr>
          <p:nvPr>
            <p:ph type="title"/>
          </p:nvPr>
        </p:nvSpPr>
        <p:spPr>
          <a:xfrm>
            <a:off x="685800" y="743482"/>
            <a:ext cx="10744200" cy="86868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3"/>
              </a:buClr>
              <a:buSzPts val="2800"/>
              <a:buFont typeface="Arial"/>
              <a:buNone/>
            </a:pPr>
            <a:r>
              <a:rPr lang="fr-CA"/>
              <a:t>La modélisation conceptuelle </a:t>
            </a:r>
            <a:endParaRPr/>
          </a:p>
        </p:txBody>
      </p:sp>
      <p:grpSp>
        <p:nvGrpSpPr>
          <p:cNvPr id="519" name="Google Shape;519;p46"/>
          <p:cNvGrpSpPr/>
          <p:nvPr/>
        </p:nvGrpSpPr>
        <p:grpSpPr>
          <a:xfrm>
            <a:off x="80816" y="2184966"/>
            <a:ext cx="12003060" cy="4107126"/>
            <a:chOff x="5866" y="0"/>
            <a:chExt cx="12003060" cy="4107126"/>
          </a:xfrm>
        </p:grpSpPr>
        <p:sp>
          <p:nvSpPr>
            <p:cNvPr id="520" name="Google Shape;520;p46"/>
            <p:cNvSpPr/>
            <p:nvPr/>
          </p:nvSpPr>
          <p:spPr>
            <a:xfrm>
              <a:off x="5866" y="0"/>
              <a:ext cx="1407983" cy="4107126"/>
            </a:xfrm>
            <a:prstGeom prst="roundRect">
              <a:avLst>
                <a:gd name="adj" fmla="val 10000"/>
              </a:avLst>
            </a:prstGeom>
            <a:solidFill>
              <a:srgbClr val="CAD6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1" name="Google Shape;521;p46"/>
            <p:cNvSpPr txBox="1"/>
            <p:nvPr/>
          </p:nvSpPr>
          <p:spPr>
            <a:xfrm>
              <a:off x="5866" y="0"/>
              <a:ext cx="1407983" cy="1232137"/>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fr-CA" sz="1600">
                  <a:solidFill>
                    <a:schemeClr val="dk1"/>
                  </a:solidFill>
                  <a:latin typeface="Arial"/>
                  <a:ea typeface="Arial"/>
                  <a:cs typeface="Arial"/>
                  <a:sym typeface="Arial"/>
                </a:rPr>
                <a:t>Type d'innovation</a:t>
              </a:r>
              <a:endParaRPr sz="1600">
                <a:solidFill>
                  <a:schemeClr val="dk1"/>
                </a:solidFill>
                <a:latin typeface="Arial"/>
                <a:ea typeface="Arial"/>
                <a:cs typeface="Arial"/>
                <a:sym typeface="Arial"/>
              </a:endParaRPr>
            </a:p>
          </p:txBody>
        </p:sp>
        <p:sp>
          <p:nvSpPr>
            <p:cNvPr id="522" name="Google Shape;522;p46"/>
            <p:cNvSpPr/>
            <p:nvPr/>
          </p:nvSpPr>
          <p:spPr>
            <a:xfrm>
              <a:off x="146664" y="1232488"/>
              <a:ext cx="1126386" cy="806885"/>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3" name="Google Shape;523;p46"/>
            <p:cNvSpPr txBox="1"/>
            <p:nvPr/>
          </p:nvSpPr>
          <p:spPr>
            <a:xfrm>
              <a:off x="170297" y="1256121"/>
              <a:ext cx="1079120" cy="759619"/>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fr-CA" sz="1400">
                  <a:solidFill>
                    <a:schemeClr val="lt1"/>
                  </a:solidFill>
                  <a:latin typeface="Arial"/>
                  <a:ea typeface="Arial"/>
                  <a:cs typeface="Arial"/>
                  <a:sym typeface="Arial"/>
                </a:rPr>
                <a:t>Produit</a:t>
              </a:r>
              <a:endParaRPr sz="1200">
                <a:solidFill>
                  <a:schemeClr val="lt1"/>
                </a:solidFill>
                <a:latin typeface="Arial"/>
                <a:ea typeface="Arial"/>
                <a:cs typeface="Arial"/>
                <a:sym typeface="Arial"/>
              </a:endParaRPr>
            </a:p>
          </p:txBody>
        </p:sp>
        <p:sp>
          <p:nvSpPr>
            <p:cNvPr id="524" name="Google Shape;524;p46"/>
            <p:cNvSpPr/>
            <p:nvPr/>
          </p:nvSpPr>
          <p:spPr>
            <a:xfrm>
              <a:off x="146664" y="2163510"/>
              <a:ext cx="1126386" cy="806885"/>
            </a:xfrm>
            <a:prstGeom prst="roundRect">
              <a:avLst>
                <a:gd name="adj" fmla="val 10000"/>
              </a:avLst>
            </a:prstGeom>
            <a:solidFill>
              <a:srgbClr val="40AC4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5" name="Google Shape;525;p46"/>
            <p:cNvSpPr txBox="1"/>
            <p:nvPr/>
          </p:nvSpPr>
          <p:spPr>
            <a:xfrm>
              <a:off x="170297" y="2187143"/>
              <a:ext cx="1079120" cy="759619"/>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fr-CA" sz="1400">
                  <a:solidFill>
                    <a:schemeClr val="lt1"/>
                  </a:solidFill>
                  <a:latin typeface="Arial"/>
                  <a:ea typeface="Arial"/>
                  <a:cs typeface="Arial"/>
                  <a:sym typeface="Arial"/>
                </a:rPr>
                <a:t>Service</a:t>
              </a:r>
              <a:endParaRPr sz="1800">
                <a:solidFill>
                  <a:schemeClr val="dk1"/>
                </a:solidFill>
                <a:latin typeface="Arial"/>
                <a:ea typeface="Arial"/>
                <a:cs typeface="Arial"/>
                <a:sym typeface="Arial"/>
              </a:endParaRPr>
            </a:p>
          </p:txBody>
        </p:sp>
        <p:sp>
          <p:nvSpPr>
            <p:cNvPr id="526" name="Google Shape;526;p46"/>
            <p:cNvSpPr/>
            <p:nvPr/>
          </p:nvSpPr>
          <p:spPr>
            <a:xfrm>
              <a:off x="146664" y="3094532"/>
              <a:ext cx="1126386" cy="806885"/>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7" name="Google Shape;527;p46"/>
            <p:cNvSpPr txBox="1"/>
            <p:nvPr/>
          </p:nvSpPr>
          <p:spPr>
            <a:xfrm>
              <a:off x="170297" y="3118165"/>
              <a:ext cx="1079120" cy="759619"/>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fr-CA" sz="1400">
                  <a:solidFill>
                    <a:schemeClr val="lt1"/>
                  </a:solidFill>
                  <a:latin typeface="Arial"/>
                  <a:ea typeface="Arial"/>
                  <a:cs typeface="Arial"/>
                  <a:sym typeface="Arial"/>
                </a:rPr>
                <a:t>Processus</a:t>
              </a:r>
              <a:endParaRPr sz="1800">
                <a:solidFill>
                  <a:schemeClr val="dk1"/>
                </a:solidFill>
                <a:latin typeface="Arial"/>
                <a:ea typeface="Arial"/>
                <a:cs typeface="Arial"/>
                <a:sym typeface="Arial"/>
              </a:endParaRPr>
            </a:p>
          </p:txBody>
        </p:sp>
        <p:sp>
          <p:nvSpPr>
            <p:cNvPr id="528" name="Google Shape;528;p46"/>
            <p:cNvSpPr/>
            <p:nvPr/>
          </p:nvSpPr>
          <p:spPr>
            <a:xfrm>
              <a:off x="1519449" y="0"/>
              <a:ext cx="1407983" cy="4107126"/>
            </a:xfrm>
            <a:prstGeom prst="roundRect">
              <a:avLst>
                <a:gd name="adj" fmla="val 10000"/>
              </a:avLst>
            </a:prstGeom>
            <a:solidFill>
              <a:srgbClr val="CAD6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9" name="Google Shape;529;p46"/>
            <p:cNvSpPr txBox="1"/>
            <p:nvPr/>
          </p:nvSpPr>
          <p:spPr>
            <a:xfrm>
              <a:off x="1519449" y="0"/>
              <a:ext cx="1407983" cy="1232137"/>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fr-CA" sz="1600">
                  <a:solidFill>
                    <a:schemeClr val="dk1"/>
                  </a:solidFill>
                  <a:latin typeface="Arial"/>
                  <a:ea typeface="Arial"/>
                  <a:cs typeface="Arial"/>
                  <a:sym typeface="Arial"/>
                </a:rPr>
                <a:t>Catégorie d'innovation</a:t>
              </a:r>
              <a:endParaRPr sz="1800">
                <a:solidFill>
                  <a:schemeClr val="dk1"/>
                </a:solidFill>
                <a:latin typeface="Arial"/>
                <a:ea typeface="Arial"/>
                <a:cs typeface="Arial"/>
                <a:sym typeface="Arial"/>
              </a:endParaRPr>
            </a:p>
          </p:txBody>
        </p:sp>
        <p:sp>
          <p:nvSpPr>
            <p:cNvPr id="530" name="Google Shape;530;p46"/>
            <p:cNvSpPr/>
            <p:nvPr/>
          </p:nvSpPr>
          <p:spPr>
            <a:xfrm>
              <a:off x="1660247" y="1232488"/>
              <a:ext cx="1126386" cy="806885"/>
            </a:xfrm>
            <a:prstGeom prst="roundRect">
              <a:avLst>
                <a:gd name="adj" fmla="val 10000"/>
              </a:avLst>
            </a:prstGeom>
            <a:solidFill>
              <a:srgbClr val="EE3F2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1" name="Google Shape;531;p46"/>
            <p:cNvSpPr txBox="1"/>
            <p:nvPr/>
          </p:nvSpPr>
          <p:spPr>
            <a:xfrm>
              <a:off x="1683880" y="1256121"/>
              <a:ext cx="1079120" cy="759619"/>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fr-CA" sz="1400">
                  <a:solidFill>
                    <a:schemeClr val="lt1"/>
                  </a:solidFill>
                  <a:latin typeface="Arial"/>
                  <a:ea typeface="Arial"/>
                  <a:cs typeface="Arial"/>
                  <a:sym typeface="Arial"/>
                </a:rPr>
                <a:t>Techno- logique</a:t>
              </a:r>
              <a:endParaRPr sz="1800">
                <a:solidFill>
                  <a:schemeClr val="dk1"/>
                </a:solidFill>
                <a:latin typeface="Arial"/>
                <a:ea typeface="Arial"/>
                <a:cs typeface="Arial"/>
                <a:sym typeface="Arial"/>
              </a:endParaRPr>
            </a:p>
          </p:txBody>
        </p:sp>
        <p:sp>
          <p:nvSpPr>
            <p:cNvPr id="532" name="Google Shape;532;p46"/>
            <p:cNvSpPr/>
            <p:nvPr/>
          </p:nvSpPr>
          <p:spPr>
            <a:xfrm>
              <a:off x="1660247" y="2163510"/>
              <a:ext cx="1126386" cy="806885"/>
            </a:xfrm>
            <a:prstGeom prst="roundRect">
              <a:avLst>
                <a:gd name="adj" fmla="val 10000"/>
              </a:avLst>
            </a:prstGeom>
            <a:solidFill>
              <a:srgbClr val="FBB51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3" name="Google Shape;533;p46"/>
            <p:cNvSpPr txBox="1"/>
            <p:nvPr/>
          </p:nvSpPr>
          <p:spPr>
            <a:xfrm>
              <a:off x="1683880" y="2187143"/>
              <a:ext cx="1079120" cy="759619"/>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fr-CA" sz="1400">
                  <a:solidFill>
                    <a:schemeClr val="lt1"/>
                  </a:solidFill>
                  <a:latin typeface="Arial"/>
                  <a:ea typeface="Arial"/>
                  <a:cs typeface="Arial"/>
                  <a:sym typeface="Arial"/>
                </a:rPr>
                <a:t>Sociale</a:t>
              </a:r>
              <a:endParaRPr sz="1800">
                <a:solidFill>
                  <a:schemeClr val="dk1"/>
                </a:solidFill>
                <a:latin typeface="Arial"/>
                <a:ea typeface="Arial"/>
                <a:cs typeface="Arial"/>
                <a:sym typeface="Arial"/>
              </a:endParaRPr>
            </a:p>
          </p:txBody>
        </p:sp>
        <p:sp>
          <p:nvSpPr>
            <p:cNvPr id="534" name="Google Shape;534;p46"/>
            <p:cNvSpPr/>
            <p:nvPr/>
          </p:nvSpPr>
          <p:spPr>
            <a:xfrm>
              <a:off x="1660247" y="3094532"/>
              <a:ext cx="1126386" cy="806885"/>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5" name="Google Shape;535;p46"/>
            <p:cNvSpPr txBox="1"/>
            <p:nvPr/>
          </p:nvSpPr>
          <p:spPr>
            <a:xfrm>
              <a:off x="1683880" y="3118165"/>
              <a:ext cx="1079120" cy="759619"/>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fr-CA" sz="1400">
                  <a:solidFill>
                    <a:schemeClr val="lt1"/>
                  </a:solidFill>
                  <a:latin typeface="Arial"/>
                  <a:ea typeface="Arial"/>
                  <a:cs typeface="Arial"/>
                  <a:sym typeface="Arial"/>
                </a:rPr>
                <a:t>Organisa-tionnel</a:t>
              </a:r>
              <a:endParaRPr sz="1600">
                <a:solidFill>
                  <a:schemeClr val="lt1"/>
                </a:solidFill>
                <a:latin typeface="Arial"/>
                <a:ea typeface="Arial"/>
                <a:cs typeface="Arial"/>
                <a:sym typeface="Arial"/>
              </a:endParaRPr>
            </a:p>
          </p:txBody>
        </p:sp>
        <p:sp>
          <p:nvSpPr>
            <p:cNvPr id="536" name="Google Shape;536;p46"/>
            <p:cNvSpPr/>
            <p:nvPr/>
          </p:nvSpPr>
          <p:spPr>
            <a:xfrm>
              <a:off x="3033031" y="0"/>
              <a:ext cx="1407983" cy="4107126"/>
            </a:xfrm>
            <a:prstGeom prst="roundRect">
              <a:avLst>
                <a:gd name="adj" fmla="val 10000"/>
              </a:avLst>
            </a:prstGeom>
            <a:solidFill>
              <a:srgbClr val="CAD6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7" name="Google Shape;537;p46"/>
            <p:cNvSpPr txBox="1"/>
            <p:nvPr/>
          </p:nvSpPr>
          <p:spPr>
            <a:xfrm>
              <a:off x="3033031" y="0"/>
              <a:ext cx="1407983" cy="1232137"/>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fr-CA" sz="1600">
                  <a:solidFill>
                    <a:schemeClr val="dk1"/>
                  </a:solidFill>
                  <a:latin typeface="Arial"/>
                  <a:ea typeface="Arial"/>
                  <a:cs typeface="Arial"/>
                  <a:sym typeface="Arial"/>
                </a:rPr>
                <a:t>Forme d'innovation </a:t>
              </a:r>
              <a:endParaRPr sz="1800">
                <a:solidFill>
                  <a:schemeClr val="dk1"/>
                </a:solidFill>
                <a:latin typeface="Arial"/>
                <a:ea typeface="Arial"/>
                <a:cs typeface="Arial"/>
                <a:sym typeface="Arial"/>
              </a:endParaRPr>
            </a:p>
          </p:txBody>
        </p:sp>
        <p:sp>
          <p:nvSpPr>
            <p:cNvPr id="538" name="Google Shape;538;p46"/>
            <p:cNvSpPr/>
            <p:nvPr/>
          </p:nvSpPr>
          <p:spPr>
            <a:xfrm>
              <a:off x="3173829" y="1233341"/>
              <a:ext cx="1126386" cy="1238354"/>
            </a:xfrm>
            <a:prstGeom prst="roundRect">
              <a:avLst>
                <a:gd name="adj" fmla="val 10000"/>
              </a:avLst>
            </a:prstGeom>
            <a:solidFill>
              <a:srgbClr val="40AC4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9" name="Google Shape;539;p46"/>
            <p:cNvSpPr txBox="1"/>
            <p:nvPr/>
          </p:nvSpPr>
          <p:spPr>
            <a:xfrm>
              <a:off x="3206820" y="1266332"/>
              <a:ext cx="1060404" cy="1172372"/>
            </a:xfrm>
            <a:prstGeom prst="rect">
              <a:avLst/>
            </a:prstGeom>
            <a:noFill/>
            <a:ln>
              <a:noFill/>
            </a:ln>
          </p:spPr>
          <p:txBody>
            <a:bodyPr spcFirstLastPara="1" wrap="square" lIns="40625" tIns="30475" rIns="40625" bIns="3047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fr-CA" sz="1600">
                  <a:solidFill>
                    <a:schemeClr val="lt1"/>
                  </a:solidFill>
                  <a:latin typeface="Arial"/>
                  <a:ea typeface="Arial"/>
                  <a:cs typeface="Arial"/>
                  <a:sym typeface="Arial"/>
                </a:rPr>
                <a:t>Nouvel usage  </a:t>
              </a:r>
              <a:endParaRPr sz="1800">
                <a:solidFill>
                  <a:schemeClr val="dk1"/>
                </a:solidFill>
                <a:latin typeface="Arial"/>
                <a:ea typeface="Arial"/>
                <a:cs typeface="Arial"/>
                <a:sym typeface="Arial"/>
              </a:endParaRPr>
            </a:p>
          </p:txBody>
        </p:sp>
        <p:sp>
          <p:nvSpPr>
            <p:cNvPr id="540" name="Google Shape;540;p46"/>
            <p:cNvSpPr/>
            <p:nvPr/>
          </p:nvSpPr>
          <p:spPr>
            <a:xfrm>
              <a:off x="3173829" y="2662211"/>
              <a:ext cx="1126386" cy="1238354"/>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1" name="Google Shape;541;p46"/>
            <p:cNvSpPr txBox="1"/>
            <p:nvPr/>
          </p:nvSpPr>
          <p:spPr>
            <a:xfrm>
              <a:off x="3206820" y="2695202"/>
              <a:ext cx="1060404" cy="1172372"/>
            </a:xfrm>
            <a:prstGeom prst="rect">
              <a:avLst/>
            </a:prstGeom>
            <a:noFill/>
            <a:ln>
              <a:noFill/>
            </a:ln>
          </p:spPr>
          <p:txBody>
            <a:bodyPr spcFirstLastPara="1" wrap="square" lIns="40625" tIns="30475" rIns="40625" bIns="3047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fr-CA" sz="1600">
                  <a:solidFill>
                    <a:schemeClr val="lt1"/>
                  </a:solidFill>
                  <a:latin typeface="Arial"/>
                  <a:ea typeface="Arial"/>
                  <a:cs typeface="Arial"/>
                  <a:sym typeface="Arial"/>
                </a:rPr>
                <a:t>Nouvelle solution</a:t>
              </a:r>
              <a:endParaRPr sz="1800">
                <a:solidFill>
                  <a:schemeClr val="dk1"/>
                </a:solidFill>
                <a:latin typeface="Arial"/>
                <a:ea typeface="Arial"/>
                <a:cs typeface="Arial"/>
                <a:sym typeface="Arial"/>
              </a:endParaRPr>
            </a:p>
          </p:txBody>
        </p:sp>
        <p:sp>
          <p:nvSpPr>
            <p:cNvPr id="542" name="Google Shape;542;p46"/>
            <p:cNvSpPr/>
            <p:nvPr/>
          </p:nvSpPr>
          <p:spPr>
            <a:xfrm>
              <a:off x="4546613" y="0"/>
              <a:ext cx="1407983" cy="4107126"/>
            </a:xfrm>
            <a:prstGeom prst="roundRect">
              <a:avLst>
                <a:gd name="adj" fmla="val 10000"/>
              </a:avLst>
            </a:prstGeom>
            <a:solidFill>
              <a:srgbClr val="CAD6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3" name="Google Shape;543;p46"/>
            <p:cNvSpPr txBox="1"/>
            <p:nvPr/>
          </p:nvSpPr>
          <p:spPr>
            <a:xfrm>
              <a:off x="4546613" y="0"/>
              <a:ext cx="1407983" cy="1232137"/>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fr-CA" sz="1600">
                  <a:solidFill>
                    <a:schemeClr val="dk1"/>
                  </a:solidFill>
                  <a:latin typeface="Arial"/>
                  <a:ea typeface="Arial"/>
                  <a:cs typeface="Arial"/>
                  <a:sym typeface="Arial"/>
                </a:rPr>
                <a:t>Acteurs</a:t>
              </a:r>
              <a:endParaRPr sz="1800">
                <a:solidFill>
                  <a:schemeClr val="dk1"/>
                </a:solidFill>
                <a:latin typeface="Arial"/>
                <a:ea typeface="Arial"/>
                <a:cs typeface="Arial"/>
                <a:sym typeface="Arial"/>
              </a:endParaRPr>
            </a:p>
          </p:txBody>
        </p:sp>
        <p:sp>
          <p:nvSpPr>
            <p:cNvPr id="544" name="Google Shape;544;p46"/>
            <p:cNvSpPr/>
            <p:nvPr/>
          </p:nvSpPr>
          <p:spPr>
            <a:xfrm>
              <a:off x="4687412" y="1233119"/>
              <a:ext cx="1126386" cy="229095"/>
            </a:xfrm>
            <a:prstGeom prst="roundRect">
              <a:avLst>
                <a:gd name="adj" fmla="val 10000"/>
              </a:avLst>
            </a:prstGeom>
            <a:solidFill>
              <a:srgbClr val="EE3F2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5" name="Google Shape;545;p46"/>
            <p:cNvSpPr txBox="1"/>
            <p:nvPr/>
          </p:nvSpPr>
          <p:spPr>
            <a:xfrm>
              <a:off x="4694122" y="1239829"/>
              <a:ext cx="1112966" cy="215675"/>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fr-CA" sz="1400">
                  <a:solidFill>
                    <a:schemeClr val="lt1"/>
                  </a:solidFill>
                  <a:latin typeface="Arial"/>
                  <a:ea typeface="Arial"/>
                  <a:cs typeface="Arial"/>
                  <a:sym typeface="Arial"/>
                </a:rPr>
                <a:t>Industriel</a:t>
              </a:r>
              <a:endParaRPr sz="1800">
                <a:solidFill>
                  <a:schemeClr val="dk1"/>
                </a:solidFill>
                <a:latin typeface="Arial"/>
                <a:ea typeface="Arial"/>
                <a:cs typeface="Arial"/>
                <a:sym typeface="Arial"/>
              </a:endParaRPr>
            </a:p>
          </p:txBody>
        </p:sp>
        <p:sp>
          <p:nvSpPr>
            <p:cNvPr id="546" name="Google Shape;546;p46"/>
            <p:cNvSpPr/>
            <p:nvPr/>
          </p:nvSpPr>
          <p:spPr>
            <a:xfrm>
              <a:off x="4687412" y="1497460"/>
              <a:ext cx="1126386" cy="229095"/>
            </a:xfrm>
            <a:prstGeom prst="roundRect">
              <a:avLst>
                <a:gd name="adj" fmla="val 10000"/>
              </a:avLst>
            </a:prstGeom>
            <a:solidFill>
              <a:srgbClr val="FBB51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7" name="Google Shape;547;p46"/>
            <p:cNvSpPr txBox="1"/>
            <p:nvPr/>
          </p:nvSpPr>
          <p:spPr>
            <a:xfrm>
              <a:off x="4694122" y="1504170"/>
              <a:ext cx="1112966" cy="215675"/>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fr-CA" sz="1400">
                  <a:solidFill>
                    <a:schemeClr val="lt1"/>
                  </a:solidFill>
                  <a:latin typeface="Arial"/>
                  <a:ea typeface="Arial"/>
                  <a:cs typeface="Arial"/>
                  <a:sym typeface="Arial"/>
                </a:rPr>
                <a:t>OBNL</a:t>
              </a:r>
              <a:endParaRPr sz="1800">
                <a:solidFill>
                  <a:schemeClr val="dk1"/>
                </a:solidFill>
                <a:latin typeface="Arial"/>
                <a:ea typeface="Arial"/>
                <a:cs typeface="Arial"/>
                <a:sym typeface="Arial"/>
              </a:endParaRPr>
            </a:p>
          </p:txBody>
        </p:sp>
        <p:sp>
          <p:nvSpPr>
            <p:cNvPr id="548" name="Google Shape;548;p46"/>
            <p:cNvSpPr/>
            <p:nvPr/>
          </p:nvSpPr>
          <p:spPr>
            <a:xfrm>
              <a:off x="4687412" y="1761801"/>
              <a:ext cx="1126386" cy="229095"/>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9" name="Google Shape;549;p46"/>
            <p:cNvSpPr txBox="1"/>
            <p:nvPr/>
          </p:nvSpPr>
          <p:spPr>
            <a:xfrm>
              <a:off x="4694122" y="1768511"/>
              <a:ext cx="1112966" cy="215675"/>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fr-CA" sz="1400">
                  <a:solidFill>
                    <a:schemeClr val="lt1"/>
                  </a:solidFill>
                  <a:latin typeface="Arial"/>
                  <a:ea typeface="Arial"/>
                  <a:cs typeface="Arial"/>
                  <a:sym typeface="Arial"/>
                </a:rPr>
                <a:t>Agences</a:t>
              </a:r>
              <a:endParaRPr sz="1800">
                <a:solidFill>
                  <a:schemeClr val="dk1"/>
                </a:solidFill>
                <a:latin typeface="Arial"/>
                <a:ea typeface="Arial"/>
                <a:cs typeface="Arial"/>
                <a:sym typeface="Arial"/>
              </a:endParaRPr>
            </a:p>
          </p:txBody>
        </p:sp>
        <p:sp>
          <p:nvSpPr>
            <p:cNvPr id="550" name="Google Shape;550;p46"/>
            <p:cNvSpPr/>
            <p:nvPr/>
          </p:nvSpPr>
          <p:spPr>
            <a:xfrm>
              <a:off x="4687412" y="2026143"/>
              <a:ext cx="1126386" cy="229095"/>
            </a:xfrm>
            <a:prstGeom prst="roundRect">
              <a:avLst>
                <a:gd name="adj" fmla="val 10000"/>
              </a:avLst>
            </a:prstGeom>
            <a:solidFill>
              <a:srgbClr val="40AC4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1" name="Google Shape;551;p46"/>
            <p:cNvSpPr txBox="1"/>
            <p:nvPr/>
          </p:nvSpPr>
          <p:spPr>
            <a:xfrm>
              <a:off x="4694122" y="2032853"/>
              <a:ext cx="1112966" cy="215675"/>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fr-CA" sz="1400">
                  <a:solidFill>
                    <a:schemeClr val="lt1"/>
                  </a:solidFill>
                  <a:latin typeface="Arial"/>
                  <a:ea typeface="Arial"/>
                  <a:cs typeface="Arial"/>
                  <a:sym typeface="Arial"/>
                </a:rPr>
                <a:t>Syndicats</a:t>
              </a:r>
              <a:endParaRPr sz="1800">
                <a:solidFill>
                  <a:schemeClr val="dk1"/>
                </a:solidFill>
                <a:latin typeface="Arial"/>
                <a:ea typeface="Arial"/>
                <a:cs typeface="Arial"/>
                <a:sym typeface="Arial"/>
              </a:endParaRPr>
            </a:p>
          </p:txBody>
        </p:sp>
        <p:sp>
          <p:nvSpPr>
            <p:cNvPr id="552" name="Google Shape;552;p46"/>
            <p:cNvSpPr/>
            <p:nvPr/>
          </p:nvSpPr>
          <p:spPr>
            <a:xfrm>
              <a:off x="4687412" y="2290484"/>
              <a:ext cx="1126386" cy="229095"/>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3" name="Google Shape;553;p46"/>
            <p:cNvSpPr txBox="1"/>
            <p:nvPr/>
          </p:nvSpPr>
          <p:spPr>
            <a:xfrm>
              <a:off x="4694122" y="2297194"/>
              <a:ext cx="1112966" cy="215675"/>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fr-CA" sz="1400">
                  <a:solidFill>
                    <a:schemeClr val="lt1"/>
                  </a:solidFill>
                  <a:latin typeface="Arial"/>
                  <a:ea typeface="Arial"/>
                  <a:cs typeface="Arial"/>
                  <a:sym typeface="Arial"/>
                </a:rPr>
                <a:t>Gr. Citoyens</a:t>
              </a:r>
              <a:endParaRPr sz="1800">
                <a:solidFill>
                  <a:schemeClr val="dk1"/>
                </a:solidFill>
                <a:latin typeface="Arial"/>
                <a:ea typeface="Arial"/>
                <a:cs typeface="Arial"/>
                <a:sym typeface="Arial"/>
              </a:endParaRPr>
            </a:p>
          </p:txBody>
        </p:sp>
        <p:sp>
          <p:nvSpPr>
            <p:cNvPr id="554" name="Google Shape;554;p46"/>
            <p:cNvSpPr/>
            <p:nvPr/>
          </p:nvSpPr>
          <p:spPr>
            <a:xfrm>
              <a:off x="4687412" y="2554825"/>
              <a:ext cx="1126386" cy="229095"/>
            </a:xfrm>
            <a:prstGeom prst="roundRect">
              <a:avLst>
                <a:gd name="adj" fmla="val 10000"/>
              </a:avLst>
            </a:prstGeom>
            <a:solidFill>
              <a:srgbClr val="EE3F2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5" name="Google Shape;555;p46"/>
            <p:cNvSpPr txBox="1"/>
            <p:nvPr/>
          </p:nvSpPr>
          <p:spPr>
            <a:xfrm>
              <a:off x="4694122" y="2561535"/>
              <a:ext cx="1112966" cy="215675"/>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fr-CA" sz="1400">
                  <a:solidFill>
                    <a:schemeClr val="lt1"/>
                  </a:solidFill>
                  <a:latin typeface="Arial"/>
                  <a:ea typeface="Arial"/>
                  <a:cs typeface="Arial"/>
                  <a:sym typeface="Arial"/>
                </a:rPr>
                <a:t>Universités</a:t>
              </a:r>
              <a:endParaRPr sz="1800">
                <a:solidFill>
                  <a:schemeClr val="dk1"/>
                </a:solidFill>
                <a:latin typeface="Arial"/>
                <a:ea typeface="Arial"/>
                <a:cs typeface="Arial"/>
                <a:sym typeface="Arial"/>
              </a:endParaRPr>
            </a:p>
          </p:txBody>
        </p:sp>
        <p:sp>
          <p:nvSpPr>
            <p:cNvPr id="556" name="Google Shape;556;p46"/>
            <p:cNvSpPr/>
            <p:nvPr/>
          </p:nvSpPr>
          <p:spPr>
            <a:xfrm>
              <a:off x="4685080" y="2868437"/>
              <a:ext cx="1126386" cy="523187"/>
            </a:xfrm>
            <a:prstGeom prst="roundRect">
              <a:avLst>
                <a:gd name="adj" fmla="val 10000"/>
              </a:avLst>
            </a:prstGeom>
            <a:solidFill>
              <a:srgbClr val="FBB51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7" name="Google Shape;557;p46"/>
            <p:cNvSpPr txBox="1"/>
            <p:nvPr/>
          </p:nvSpPr>
          <p:spPr>
            <a:xfrm>
              <a:off x="4700404" y="2883761"/>
              <a:ext cx="1095738" cy="492539"/>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fr-CA" sz="1400">
                  <a:solidFill>
                    <a:schemeClr val="lt1"/>
                  </a:solidFill>
                  <a:latin typeface="Arial"/>
                  <a:ea typeface="Arial"/>
                  <a:cs typeface="Arial"/>
                  <a:sym typeface="Arial"/>
                </a:rPr>
                <a:t>Gouv. municipal</a:t>
              </a:r>
              <a:endParaRPr sz="1800">
                <a:solidFill>
                  <a:schemeClr val="dk1"/>
                </a:solidFill>
                <a:latin typeface="Arial"/>
                <a:ea typeface="Arial"/>
                <a:cs typeface="Arial"/>
                <a:sym typeface="Arial"/>
              </a:endParaRPr>
            </a:p>
          </p:txBody>
        </p:sp>
        <p:sp>
          <p:nvSpPr>
            <p:cNvPr id="558" name="Google Shape;558;p46"/>
            <p:cNvSpPr/>
            <p:nvPr/>
          </p:nvSpPr>
          <p:spPr>
            <a:xfrm>
              <a:off x="4687412" y="3451511"/>
              <a:ext cx="1126386" cy="523187"/>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9" name="Google Shape;559;p46"/>
            <p:cNvSpPr txBox="1"/>
            <p:nvPr/>
          </p:nvSpPr>
          <p:spPr>
            <a:xfrm>
              <a:off x="4702736" y="3466835"/>
              <a:ext cx="1095738" cy="492539"/>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fr-CA" sz="1400">
                  <a:solidFill>
                    <a:schemeClr val="lt1"/>
                  </a:solidFill>
                  <a:latin typeface="Arial"/>
                  <a:ea typeface="Arial"/>
                  <a:cs typeface="Arial"/>
                  <a:sym typeface="Arial"/>
                </a:rPr>
                <a:t>Gouv. provincial</a:t>
              </a:r>
              <a:endParaRPr sz="1800">
                <a:solidFill>
                  <a:schemeClr val="dk1"/>
                </a:solidFill>
                <a:latin typeface="Arial"/>
                <a:ea typeface="Arial"/>
                <a:cs typeface="Arial"/>
                <a:sym typeface="Arial"/>
              </a:endParaRPr>
            </a:p>
          </p:txBody>
        </p:sp>
        <p:sp>
          <p:nvSpPr>
            <p:cNvPr id="560" name="Google Shape;560;p46"/>
            <p:cNvSpPr/>
            <p:nvPr/>
          </p:nvSpPr>
          <p:spPr>
            <a:xfrm>
              <a:off x="6060196" y="0"/>
              <a:ext cx="1407983" cy="4107126"/>
            </a:xfrm>
            <a:prstGeom prst="roundRect">
              <a:avLst>
                <a:gd name="adj" fmla="val 10000"/>
              </a:avLst>
            </a:prstGeom>
            <a:solidFill>
              <a:srgbClr val="CAD6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1" name="Google Shape;561;p46"/>
            <p:cNvSpPr txBox="1"/>
            <p:nvPr/>
          </p:nvSpPr>
          <p:spPr>
            <a:xfrm>
              <a:off x="6060196" y="0"/>
              <a:ext cx="1407983" cy="1232137"/>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fr-CA" sz="1600">
                  <a:solidFill>
                    <a:schemeClr val="dk1"/>
                  </a:solidFill>
                  <a:latin typeface="Arial"/>
                  <a:ea typeface="Arial"/>
                  <a:cs typeface="Arial"/>
                  <a:sym typeface="Arial"/>
                </a:rPr>
                <a:t>Échelle</a:t>
              </a:r>
              <a:endParaRPr sz="1800">
                <a:solidFill>
                  <a:schemeClr val="dk1"/>
                </a:solidFill>
                <a:latin typeface="Arial"/>
                <a:ea typeface="Arial"/>
                <a:cs typeface="Arial"/>
                <a:sym typeface="Arial"/>
              </a:endParaRPr>
            </a:p>
          </p:txBody>
        </p:sp>
        <p:sp>
          <p:nvSpPr>
            <p:cNvPr id="562" name="Google Shape;562;p46"/>
            <p:cNvSpPr/>
            <p:nvPr/>
          </p:nvSpPr>
          <p:spPr>
            <a:xfrm>
              <a:off x="6200994" y="1232914"/>
              <a:ext cx="1126386" cy="475137"/>
            </a:xfrm>
            <a:prstGeom prst="roundRect">
              <a:avLst>
                <a:gd name="adj" fmla="val 10000"/>
              </a:avLst>
            </a:prstGeom>
            <a:solidFill>
              <a:srgbClr val="40AC4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3" name="Google Shape;563;p46"/>
            <p:cNvSpPr txBox="1"/>
            <p:nvPr/>
          </p:nvSpPr>
          <p:spPr>
            <a:xfrm>
              <a:off x="6214910" y="1246830"/>
              <a:ext cx="1098554" cy="447305"/>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fr-CA" sz="1400">
                  <a:solidFill>
                    <a:schemeClr val="lt1"/>
                  </a:solidFill>
                  <a:latin typeface="Arial"/>
                  <a:ea typeface="Arial"/>
                  <a:cs typeface="Arial"/>
                  <a:sym typeface="Arial"/>
                </a:rPr>
                <a:t>Quartier / arrond. </a:t>
              </a:r>
              <a:endParaRPr sz="1800">
                <a:solidFill>
                  <a:schemeClr val="dk1"/>
                </a:solidFill>
                <a:latin typeface="Arial"/>
                <a:ea typeface="Arial"/>
                <a:cs typeface="Arial"/>
                <a:sym typeface="Arial"/>
              </a:endParaRPr>
            </a:p>
          </p:txBody>
        </p:sp>
        <p:sp>
          <p:nvSpPr>
            <p:cNvPr id="564" name="Google Shape;564;p46"/>
            <p:cNvSpPr/>
            <p:nvPr/>
          </p:nvSpPr>
          <p:spPr>
            <a:xfrm>
              <a:off x="6200994" y="1781150"/>
              <a:ext cx="1126386" cy="475137"/>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5" name="Google Shape;565;p46"/>
            <p:cNvSpPr txBox="1"/>
            <p:nvPr/>
          </p:nvSpPr>
          <p:spPr>
            <a:xfrm>
              <a:off x="6214910" y="1795066"/>
              <a:ext cx="1098554" cy="447305"/>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fr-CA" sz="1400">
                  <a:solidFill>
                    <a:schemeClr val="lt1"/>
                  </a:solidFill>
                  <a:latin typeface="Arial"/>
                  <a:ea typeface="Arial"/>
                  <a:cs typeface="Arial"/>
                  <a:sym typeface="Arial"/>
                </a:rPr>
                <a:t>Municipal</a:t>
              </a:r>
              <a:endParaRPr sz="1800">
                <a:solidFill>
                  <a:schemeClr val="dk1"/>
                </a:solidFill>
                <a:latin typeface="Arial"/>
                <a:ea typeface="Arial"/>
                <a:cs typeface="Arial"/>
                <a:sym typeface="Arial"/>
              </a:endParaRPr>
            </a:p>
          </p:txBody>
        </p:sp>
        <p:sp>
          <p:nvSpPr>
            <p:cNvPr id="566" name="Google Shape;566;p46"/>
            <p:cNvSpPr/>
            <p:nvPr/>
          </p:nvSpPr>
          <p:spPr>
            <a:xfrm>
              <a:off x="6200994" y="2329385"/>
              <a:ext cx="1126386" cy="475137"/>
            </a:xfrm>
            <a:prstGeom prst="roundRect">
              <a:avLst>
                <a:gd name="adj" fmla="val 10000"/>
              </a:avLst>
            </a:prstGeom>
            <a:solidFill>
              <a:srgbClr val="EE3F2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7" name="Google Shape;567;p46"/>
            <p:cNvSpPr txBox="1"/>
            <p:nvPr/>
          </p:nvSpPr>
          <p:spPr>
            <a:xfrm>
              <a:off x="6214910" y="2343301"/>
              <a:ext cx="1098554" cy="447305"/>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fr-CA" sz="1400">
                  <a:solidFill>
                    <a:schemeClr val="lt1"/>
                  </a:solidFill>
                  <a:latin typeface="Arial"/>
                  <a:ea typeface="Arial"/>
                  <a:cs typeface="Arial"/>
                  <a:sym typeface="Arial"/>
                </a:rPr>
                <a:t>Provincial</a:t>
              </a:r>
              <a:endParaRPr sz="1800">
                <a:solidFill>
                  <a:schemeClr val="dk1"/>
                </a:solidFill>
                <a:latin typeface="Arial"/>
                <a:ea typeface="Arial"/>
                <a:cs typeface="Arial"/>
                <a:sym typeface="Arial"/>
              </a:endParaRPr>
            </a:p>
          </p:txBody>
        </p:sp>
        <p:sp>
          <p:nvSpPr>
            <p:cNvPr id="568" name="Google Shape;568;p46"/>
            <p:cNvSpPr/>
            <p:nvPr/>
          </p:nvSpPr>
          <p:spPr>
            <a:xfrm>
              <a:off x="6200994" y="2877620"/>
              <a:ext cx="1126386" cy="475137"/>
            </a:xfrm>
            <a:prstGeom prst="roundRect">
              <a:avLst>
                <a:gd name="adj" fmla="val 10000"/>
              </a:avLst>
            </a:prstGeom>
            <a:solidFill>
              <a:srgbClr val="FBB51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9" name="Google Shape;569;p46"/>
            <p:cNvSpPr txBox="1"/>
            <p:nvPr/>
          </p:nvSpPr>
          <p:spPr>
            <a:xfrm>
              <a:off x="6214910" y="2891536"/>
              <a:ext cx="1098554" cy="447305"/>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fr-CA" sz="1400">
                  <a:solidFill>
                    <a:schemeClr val="lt1"/>
                  </a:solidFill>
                  <a:latin typeface="Arial"/>
                  <a:ea typeface="Arial"/>
                  <a:cs typeface="Arial"/>
                  <a:sym typeface="Arial"/>
                </a:rPr>
                <a:t>National</a:t>
              </a:r>
              <a:endParaRPr sz="1800">
                <a:solidFill>
                  <a:schemeClr val="dk1"/>
                </a:solidFill>
                <a:latin typeface="Arial"/>
                <a:ea typeface="Arial"/>
                <a:cs typeface="Arial"/>
                <a:sym typeface="Arial"/>
              </a:endParaRPr>
            </a:p>
          </p:txBody>
        </p:sp>
        <p:sp>
          <p:nvSpPr>
            <p:cNvPr id="570" name="Google Shape;570;p46"/>
            <p:cNvSpPr/>
            <p:nvPr/>
          </p:nvSpPr>
          <p:spPr>
            <a:xfrm>
              <a:off x="6200994" y="3425855"/>
              <a:ext cx="1126386" cy="475137"/>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1" name="Google Shape;571;p46"/>
            <p:cNvSpPr txBox="1"/>
            <p:nvPr/>
          </p:nvSpPr>
          <p:spPr>
            <a:xfrm>
              <a:off x="6214910" y="3439771"/>
              <a:ext cx="1098554" cy="447305"/>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fr-CA" sz="1400">
                  <a:solidFill>
                    <a:schemeClr val="lt1"/>
                  </a:solidFill>
                  <a:latin typeface="Arial"/>
                  <a:ea typeface="Arial"/>
                  <a:cs typeface="Arial"/>
                  <a:sym typeface="Arial"/>
                </a:rPr>
                <a:t>International</a:t>
              </a:r>
              <a:endParaRPr sz="1800">
                <a:solidFill>
                  <a:schemeClr val="dk1"/>
                </a:solidFill>
                <a:latin typeface="Arial"/>
                <a:ea typeface="Arial"/>
                <a:cs typeface="Arial"/>
                <a:sym typeface="Arial"/>
              </a:endParaRPr>
            </a:p>
          </p:txBody>
        </p:sp>
        <p:sp>
          <p:nvSpPr>
            <p:cNvPr id="572" name="Google Shape;572;p46"/>
            <p:cNvSpPr/>
            <p:nvPr/>
          </p:nvSpPr>
          <p:spPr>
            <a:xfrm>
              <a:off x="7573778" y="0"/>
              <a:ext cx="1407983" cy="4107126"/>
            </a:xfrm>
            <a:prstGeom prst="roundRect">
              <a:avLst>
                <a:gd name="adj" fmla="val 10000"/>
              </a:avLst>
            </a:prstGeom>
            <a:solidFill>
              <a:srgbClr val="CAD6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3" name="Google Shape;573;p46"/>
            <p:cNvSpPr txBox="1"/>
            <p:nvPr/>
          </p:nvSpPr>
          <p:spPr>
            <a:xfrm>
              <a:off x="7573778" y="0"/>
              <a:ext cx="1407983" cy="1232137"/>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fr-CA" sz="1600">
                  <a:solidFill>
                    <a:schemeClr val="dk1"/>
                  </a:solidFill>
                  <a:latin typeface="Arial"/>
                  <a:ea typeface="Arial"/>
                  <a:cs typeface="Arial"/>
                  <a:sym typeface="Arial"/>
                </a:rPr>
                <a:t>Secteurs </a:t>
              </a:r>
              <a:endParaRPr sz="1800">
                <a:solidFill>
                  <a:schemeClr val="dk1"/>
                </a:solidFill>
                <a:latin typeface="Arial"/>
                <a:ea typeface="Arial"/>
                <a:cs typeface="Arial"/>
                <a:sym typeface="Arial"/>
              </a:endParaRPr>
            </a:p>
          </p:txBody>
        </p:sp>
        <p:sp>
          <p:nvSpPr>
            <p:cNvPr id="574" name="Google Shape;574;p46"/>
            <p:cNvSpPr/>
            <p:nvPr/>
          </p:nvSpPr>
          <p:spPr>
            <a:xfrm>
              <a:off x="7714577" y="1232137"/>
              <a:ext cx="1126386" cy="2669631"/>
            </a:xfrm>
            <a:prstGeom prst="roundRect">
              <a:avLst>
                <a:gd name="adj" fmla="val 10000"/>
              </a:avLst>
            </a:prstGeom>
            <a:solidFill>
              <a:srgbClr val="40AC4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5" name="Google Shape;575;p46"/>
            <p:cNvSpPr txBox="1"/>
            <p:nvPr/>
          </p:nvSpPr>
          <p:spPr>
            <a:xfrm>
              <a:off x="7747568" y="1265128"/>
              <a:ext cx="1060404" cy="2603649"/>
            </a:xfrm>
            <a:prstGeom prst="rect">
              <a:avLst/>
            </a:prstGeom>
            <a:noFill/>
            <a:ln>
              <a:noFill/>
            </a:ln>
          </p:spPr>
          <p:txBody>
            <a:bodyPr spcFirstLastPara="1" wrap="square" lIns="33000" tIns="24750" rIns="33000" bIns="24750" anchor="ctr" anchorCtr="0">
              <a:noAutofit/>
            </a:bodyPr>
            <a:lstStyle/>
            <a:p>
              <a:pPr marL="0" marR="0" lvl="0" indent="0" algn="ctr" rtl="0">
                <a:lnSpc>
                  <a:spcPct val="90000"/>
                </a:lnSpc>
                <a:spcBef>
                  <a:spcPts val="0"/>
                </a:spcBef>
                <a:spcAft>
                  <a:spcPts val="0"/>
                </a:spcAft>
                <a:buClr>
                  <a:schemeClr val="lt1"/>
                </a:buClr>
                <a:buSzPts val="1300"/>
                <a:buFont typeface="Arial"/>
                <a:buNone/>
              </a:pPr>
              <a:r>
                <a:rPr lang="fr-CA" sz="1300">
                  <a:solidFill>
                    <a:schemeClr val="lt1"/>
                  </a:solidFill>
                  <a:latin typeface="Arial"/>
                  <a:ea typeface="Arial"/>
                  <a:cs typeface="Arial"/>
                  <a:sym typeface="Arial"/>
                </a:rPr>
                <a:t>23 secteurs selon la classification NAICS</a:t>
              </a:r>
              <a:endParaRPr sz="1800">
                <a:solidFill>
                  <a:schemeClr val="dk1"/>
                </a:solidFill>
                <a:latin typeface="Arial"/>
                <a:ea typeface="Arial"/>
                <a:cs typeface="Arial"/>
                <a:sym typeface="Arial"/>
              </a:endParaRPr>
            </a:p>
          </p:txBody>
        </p:sp>
        <p:sp>
          <p:nvSpPr>
            <p:cNvPr id="576" name="Google Shape;576;p46"/>
            <p:cNvSpPr/>
            <p:nvPr/>
          </p:nvSpPr>
          <p:spPr>
            <a:xfrm>
              <a:off x="9087361" y="0"/>
              <a:ext cx="1407983" cy="4107126"/>
            </a:xfrm>
            <a:prstGeom prst="roundRect">
              <a:avLst>
                <a:gd name="adj" fmla="val 10000"/>
              </a:avLst>
            </a:prstGeom>
            <a:solidFill>
              <a:srgbClr val="CAD6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7" name="Google Shape;577;p46"/>
            <p:cNvSpPr txBox="1"/>
            <p:nvPr/>
          </p:nvSpPr>
          <p:spPr>
            <a:xfrm>
              <a:off x="9087361" y="0"/>
              <a:ext cx="1407983" cy="1232137"/>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fr-CA" sz="1600">
                  <a:solidFill>
                    <a:schemeClr val="dk1"/>
                  </a:solidFill>
                  <a:latin typeface="Arial"/>
                  <a:ea typeface="Arial"/>
                  <a:cs typeface="Arial"/>
                  <a:sym typeface="Arial"/>
                </a:rPr>
                <a:t>17 ODD</a:t>
              </a:r>
              <a:endParaRPr sz="1800">
                <a:solidFill>
                  <a:schemeClr val="dk1"/>
                </a:solidFill>
                <a:latin typeface="Arial"/>
                <a:ea typeface="Arial"/>
                <a:cs typeface="Arial"/>
                <a:sym typeface="Arial"/>
              </a:endParaRPr>
            </a:p>
          </p:txBody>
        </p:sp>
        <p:sp>
          <p:nvSpPr>
            <p:cNvPr id="578" name="Google Shape;578;p46"/>
            <p:cNvSpPr/>
            <p:nvPr/>
          </p:nvSpPr>
          <p:spPr>
            <a:xfrm>
              <a:off x="10600943" y="0"/>
              <a:ext cx="1407983" cy="4107126"/>
            </a:xfrm>
            <a:prstGeom prst="roundRect">
              <a:avLst>
                <a:gd name="adj" fmla="val 10000"/>
              </a:avLst>
            </a:prstGeom>
            <a:solidFill>
              <a:srgbClr val="CAD6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9" name="Google Shape;579;p46"/>
            <p:cNvSpPr txBox="1"/>
            <p:nvPr/>
          </p:nvSpPr>
          <p:spPr>
            <a:xfrm>
              <a:off x="10600943" y="0"/>
              <a:ext cx="1407983" cy="1232137"/>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fr-CA" sz="1600">
                  <a:solidFill>
                    <a:schemeClr val="dk1"/>
                  </a:solidFill>
                  <a:latin typeface="Arial"/>
                  <a:ea typeface="Arial"/>
                  <a:cs typeface="Arial"/>
                  <a:sym typeface="Arial"/>
                </a:rPr>
                <a:t>Début de l’innovation </a:t>
              </a:r>
              <a:endParaRPr sz="1800">
                <a:solidFill>
                  <a:schemeClr val="dk1"/>
                </a:solidFill>
                <a:latin typeface="Arial"/>
                <a:ea typeface="Arial"/>
                <a:cs typeface="Arial"/>
                <a:sym typeface="Arial"/>
              </a:endParaRPr>
            </a:p>
          </p:txBody>
        </p:sp>
        <p:sp>
          <p:nvSpPr>
            <p:cNvPr id="580" name="Google Shape;580;p46"/>
            <p:cNvSpPr/>
            <p:nvPr/>
          </p:nvSpPr>
          <p:spPr>
            <a:xfrm>
              <a:off x="10741742" y="1233341"/>
              <a:ext cx="1126386" cy="1238354"/>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1" name="Google Shape;581;p46"/>
            <p:cNvSpPr txBox="1"/>
            <p:nvPr/>
          </p:nvSpPr>
          <p:spPr>
            <a:xfrm>
              <a:off x="10774733" y="1266332"/>
              <a:ext cx="1060404" cy="1172372"/>
            </a:xfrm>
            <a:prstGeom prst="rect">
              <a:avLst/>
            </a:prstGeom>
            <a:noFill/>
            <a:ln>
              <a:noFill/>
            </a:ln>
          </p:spPr>
          <p:txBody>
            <a:bodyPr spcFirstLastPara="1" wrap="square" lIns="40625" tIns="30475" rIns="40625" bIns="3047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fr-CA" sz="1600">
                  <a:solidFill>
                    <a:schemeClr val="lt1"/>
                  </a:solidFill>
                  <a:latin typeface="Arial"/>
                  <a:ea typeface="Arial"/>
                  <a:cs typeface="Arial"/>
                  <a:sym typeface="Arial"/>
                </a:rPr>
                <a:t>Pré-COVID</a:t>
              </a:r>
              <a:endParaRPr sz="1800">
                <a:solidFill>
                  <a:schemeClr val="dk1"/>
                </a:solidFill>
                <a:latin typeface="Arial"/>
                <a:ea typeface="Arial"/>
                <a:cs typeface="Arial"/>
                <a:sym typeface="Arial"/>
              </a:endParaRPr>
            </a:p>
          </p:txBody>
        </p:sp>
        <p:sp>
          <p:nvSpPr>
            <p:cNvPr id="582" name="Google Shape;582;p46"/>
            <p:cNvSpPr/>
            <p:nvPr/>
          </p:nvSpPr>
          <p:spPr>
            <a:xfrm>
              <a:off x="10741742" y="2662211"/>
              <a:ext cx="1126386" cy="1238354"/>
            </a:xfrm>
            <a:prstGeom prst="roundRect">
              <a:avLst>
                <a:gd name="adj" fmla="val 10000"/>
              </a:avLst>
            </a:prstGeom>
            <a:solidFill>
              <a:srgbClr val="EE3F2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3" name="Google Shape;583;p46"/>
            <p:cNvSpPr txBox="1"/>
            <p:nvPr/>
          </p:nvSpPr>
          <p:spPr>
            <a:xfrm>
              <a:off x="10774733" y="2695202"/>
              <a:ext cx="1060404" cy="1172372"/>
            </a:xfrm>
            <a:prstGeom prst="rect">
              <a:avLst/>
            </a:prstGeom>
            <a:noFill/>
            <a:ln>
              <a:noFill/>
            </a:ln>
          </p:spPr>
          <p:txBody>
            <a:bodyPr spcFirstLastPara="1" wrap="square" lIns="40625" tIns="30475" rIns="40625" bIns="3047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fr-CA" sz="1600">
                  <a:solidFill>
                    <a:schemeClr val="lt1"/>
                  </a:solidFill>
                  <a:latin typeface="Arial"/>
                  <a:ea typeface="Arial"/>
                  <a:cs typeface="Arial"/>
                  <a:sym typeface="Arial"/>
                </a:rPr>
                <a:t>Post-COVID </a:t>
              </a:r>
              <a:endParaRPr sz="1800">
                <a:solidFill>
                  <a:schemeClr val="dk1"/>
                </a:solidFill>
                <a:latin typeface="Arial"/>
                <a:ea typeface="Arial"/>
                <a:cs typeface="Arial"/>
                <a:sym typeface="Arial"/>
              </a:endParaRPr>
            </a:p>
          </p:txBody>
        </p:sp>
      </p:grpSp>
      <p:sp>
        <p:nvSpPr>
          <p:cNvPr id="584" name="Google Shape;584;p46"/>
          <p:cNvSpPr txBox="1">
            <a:spLocks noGrp="1"/>
          </p:cNvSpPr>
          <p:nvPr>
            <p:ph type="ftr" idx="11"/>
          </p:nvPr>
        </p:nvSpPr>
        <p:spPr>
          <a:xfrm rot="-5400000">
            <a:off x="11306805" y="5734358"/>
            <a:ext cx="1063258" cy="352719"/>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1400"/>
              <a:buFont typeface="Arial"/>
              <a:buNone/>
            </a:pPr>
            <a:r>
              <a:rPr lang="fr-CA"/>
              <a:t>© CIRODD 2020</a:t>
            </a:r>
            <a:endParaRPr/>
          </a:p>
        </p:txBody>
      </p:sp>
      <p:sp>
        <p:nvSpPr>
          <p:cNvPr id="585" name="Google Shape;585;p46"/>
          <p:cNvSpPr txBox="1">
            <a:spLocks noGrp="1"/>
          </p:cNvSpPr>
          <p:nvPr>
            <p:ph type="sldNum" idx="12"/>
          </p:nvPr>
        </p:nvSpPr>
        <p:spPr>
          <a:xfrm>
            <a:off x="11630026" y="6369841"/>
            <a:ext cx="386646" cy="365125"/>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lt1"/>
              </a:buClr>
              <a:buSzPts val="1300"/>
              <a:buFont typeface="Arial"/>
              <a:buNone/>
            </a:pPr>
            <a:fld id="{00000000-1234-1234-1234-123412341234}" type="slidenum">
              <a:rPr lang="fr-CA"/>
              <a:t>21</a:t>
            </a:fld>
            <a:endParaRPr/>
          </a:p>
        </p:txBody>
      </p:sp>
      <p:sp>
        <p:nvSpPr>
          <p:cNvPr id="586" name="Google Shape;586;p46"/>
          <p:cNvSpPr txBox="1">
            <a:spLocks noGrp="1"/>
          </p:cNvSpPr>
          <p:nvPr>
            <p:ph type="body" idx="2"/>
          </p:nvPr>
        </p:nvSpPr>
        <p:spPr>
          <a:xfrm>
            <a:off x="685800" y="275279"/>
            <a:ext cx="10744200" cy="404813"/>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1600"/>
              <a:buNone/>
            </a:pPr>
            <a:r>
              <a:rPr lang="fr-CA"/>
              <a:t>2. BASE DE DONNÉES EN INNOVATION DURABLE</a:t>
            </a:r>
            <a:endParaRPr/>
          </a:p>
        </p:txBody>
      </p:sp>
      <p:pic>
        <p:nvPicPr>
          <p:cNvPr id="587" name="Google Shape;587;p46"/>
          <p:cNvPicPr preferRelativeResize="0"/>
          <p:nvPr/>
        </p:nvPicPr>
        <p:blipFill rotWithShape="1">
          <a:blip r:embed="rId3">
            <a:alphaModFix/>
          </a:blip>
          <a:srcRect l="3483" t="6934" r="64972" b="3491"/>
          <a:stretch/>
        </p:blipFill>
        <p:spPr>
          <a:xfrm>
            <a:off x="9135778" y="3080508"/>
            <a:ext cx="1545394" cy="3060085"/>
          </a:xfrm>
          <a:prstGeom prst="rect">
            <a:avLst/>
          </a:prstGeom>
          <a:noFill/>
          <a:ln>
            <a:noFill/>
          </a:ln>
        </p:spPr>
      </p:pic>
      <p:pic>
        <p:nvPicPr>
          <p:cNvPr id="588" name="Google Shape;588;p46"/>
          <p:cNvPicPr preferRelativeResize="0"/>
          <p:nvPr/>
        </p:nvPicPr>
        <p:blipFill rotWithShape="1">
          <a:blip r:embed="rId4">
            <a:alphaModFix/>
          </a:blip>
          <a:srcRect/>
          <a:stretch/>
        </p:blipFill>
        <p:spPr>
          <a:xfrm>
            <a:off x="7866322" y="5187838"/>
            <a:ext cx="956247" cy="382499"/>
          </a:xfrm>
          <a:prstGeom prst="rect">
            <a:avLst/>
          </a:prstGeom>
          <a:noFill/>
          <a:ln>
            <a:noFill/>
          </a:ln>
        </p:spPr>
      </p:pic>
      <p:sp>
        <p:nvSpPr>
          <p:cNvPr id="589" name="Google Shape;589;p46"/>
          <p:cNvSpPr/>
          <p:nvPr/>
        </p:nvSpPr>
        <p:spPr>
          <a:xfrm>
            <a:off x="685800" y="1343256"/>
            <a:ext cx="3627916"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2000"/>
              <a:buFont typeface="Arial"/>
              <a:buNone/>
            </a:pPr>
            <a:r>
              <a:rPr lang="fr-CA" sz="2000" b="1">
                <a:solidFill>
                  <a:schemeClr val="dk2"/>
                </a:solidFill>
                <a:latin typeface="Arial"/>
                <a:ea typeface="Arial"/>
                <a:cs typeface="Arial"/>
                <a:sym typeface="Arial"/>
              </a:rPr>
              <a:t>Les variables et les attributs</a:t>
            </a:r>
            <a:endParaRPr sz="1800">
              <a:solidFill>
                <a:schemeClr val="dk1"/>
              </a:solidFill>
              <a:latin typeface="Arial"/>
              <a:ea typeface="Arial"/>
              <a:cs typeface="Arial"/>
              <a:sym typeface="Arial"/>
            </a:endParaRPr>
          </a:p>
        </p:txBody>
      </p:sp>
      <p:sp>
        <p:nvSpPr>
          <p:cNvPr id="590" name="Google Shape;590;p46"/>
          <p:cNvSpPr/>
          <p:nvPr/>
        </p:nvSpPr>
        <p:spPr>
          <a:xfrm>
            <a:off x="55585" y="2134304"/>
            <a:ext cx="1428386" cy="4257381"/>
          </a:xfrm>
          <a:prstGeom prst="roundRect">
            <a:avLst>
              <a:gd name="adj" fmla="val 16667"/>
            </a:avLst>
          </a:prstGeom>
          <a:no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Arial"/>
              <a:ea typeface="Arial"/>
              <a:cs typeface="Arial"/>
              <a:sym typeface="Arial"/>
            </a:endParaRPr>
          </a:p>
        </p:txBody>
      </p:sp>
      <p:sp>
        <p:nvSpPr>
          <p:cNvPr id="591" name="Google Shape;591;p46"/>
          <p:cNvSpPr/>
          <p:nvPr/>
        </p:nvSpPr>
        <p:spPr>
          <a:xfrm>
            <a:off x="1586210" y="2109596"/>
            <a:ext cx="1428386" cy="4257381"/>
          </a:xfrm>
          <a:prstGeom prst="roundRect">
            <a:avLst>
              <a:gd name="adj" fmla="val 16667"/>
            </a:avLst>
          </a:prstGeom>
          <a:no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Arial"/>
              <a:ea typeface="Arial"/>
              <a:cs typeface="Arial"/>
              <a:sym typeface="Arial"/>
            </a:endParaRPr>
          </a:p>
        </p:txBody>
      </p:sp>
      <p:sp>
        <p:nvSpPr>
          <p:cNvPr id="592" name="Google Shape;592;p46"/>
          <p:cNvSpPr/>
          <p:nvPr/>
        </p:nvSpPr>
        <p:spPr>
          <a:xfrm>
            <a:off x="7630253" y="2129510"/>
            <a:ext cx="1428386" cy="4257381"/>
          </a:xfrm>
          <a:prstGeom prst="roundRect">
            <a:avLst>
              <a:gd name="adj" fmla="val 16667"/>
            </a:avLst>
          </a:prstGeom>
          <a:no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Arial"/>
              <a:ea typeface="Arial"/>
              <a:cs typeface="Arial"/>
              <a:sym typeface="Arial"/>
            </a:endParaRPr>
          </a:p>
        </p:txBody>
      </p:sp>
      <p:sp>
        <p:nvSpPr>
          <p:cNvPr id="593" name="Google Shape;593;p46"/>
          <p:cNvSpPr/>
          <p:nvPr/>
        </p:nvSpPr>
        <p:spPr>
          <a:xfrm>
            <a:off x="6132079" y="2129509"/>
            <a:ext cx="1428386" cy="4257381"/>
          </a:xfrm>
          <a:prstGeom prst="roundRect">
            <a:avLst>
              <a:gd name="adj" fmla="val 16667"/>
            </a:avLst>
          </a:prstGeom>
          <a:no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Arial"/>
              <a:ea typeface="Arial"/>
              <a:cs typeface="Arial"/>
              <a:sym typeface="Arial"/>
            </a:endParaRPr>
          </a:p>
        </p:txBody>
      </p:sp>
      <p:sp>
        <p:nvSpPr>
          <p:cNvPr id="594" name="Google Shape;594;p46"/>
          <p:cNvSpPr/>
          <p:nvPr/>
        </p:nvSpPr>
        <p:spPr>
          <a:xfrm>
            <a:off x="9173488" y="2129508"/>
            <a:ext cx="1428386" cy="4257381"/>
          </a:xfrm>
          <a:prstGeom prst="roundRect">
            <a:avLst>
              <a:gd name="adj" fmla="val 16667"/>
            </a:avLst>
          </a:prstGeom>
          <a:no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Arial"/>
              <a:ea typeface="Arial"/>
              <a:cs typeface="Arial"/>
              <a:sym typeface="Arial"/>
            </a:endParaRPr>
          </a:p>
        </p:txBody>
      </p:sp>
      <p:sp>
        <p:nvSpPr>
          <p:cNvPr id="595" name="Google Shape;595;p46"/>
          <p:cNvSpPr/>
          <p:nvPr/>
        </p:nvSpPr>
        <p:spPr>
          <a:xfrm>
            <a:off x="4617745" y="2123102"/>
            <a:ext cx="1428386" cy="4257381"/>
          </a:xfrm>
          <a:prstGeom prst="roundRect">
            <a:avLst>
              <a:gd name="adj" fmla="val 16667"/>
            </a:avLst>
          </a:prstGeom>
          <a:no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Arial"/>
              <a:ea typeface="Arial"/>
              <a:cs typeface="Arial"/>
              <a:sym typeface="Arial"/>
            </a:endParaRPr>
          </a:p>
        </p:txBody>
      </p:sp>
      <p:sp>
        <p:nvSpPr>
          <p:cNvPr id="596" name="Google Shape;596;p46"/>
          <p:cNvSpPr/>
          <p:nvPr/>
        </p:nvSpPr>
        <p:spPr>
          <a:xfrm>
            <a:off x="9032533" y="844072"/>
            <a:ext cx="2754560" cy="914400"/>
          </a:xfrm>
          <a:prstGeom prst="roundRect">
            <a:avLst>
              <a:gd name="adj" fmla="val 16667"/>
            </a:avLst>
          </a:prstGeom>
          <a:solidFill>
            <a:schemeClr val="accent2"/>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Arial"/>
              <a:buNone/>
            </a:pPr>
            <a:r>
              <a:rPr lang="fr-CA" sz="1800">
                <a:solidFill>
                  <a:schemeClr val="lt1"/>
                </a:solidFill>
                <a:latin typeface="Arial"/>
                <a:ea typeface="Arial"/>
                <a:cs typeface="Arial"/>
                <a:sym typeface="Arial"/>
              </a:rPr>
              <a:t>Type d’innovation</a:t>
            </a:r>
            <a:endParaRPr sz="1800">
              <a:solidFill>
                <a:schemeClr val="dk1"/>
              </a:solidFill>
              <a:latin typeface="Arial"/>
              <a:ea typeface="Arial"/>
              <a:cs typeface="Arial"/>
              <a:sym typeface="Arial"/>
            </a:endParaRPr>
          </a:p>
        </p:txBody>
      </p:sp>
      <p:sp>
        <p:nvSpPr>
          <p:cNvPr id="597" name="Google Shape;597;p46"/>
          <p:cNvSpPr/>
          <p:nvPr/>
        </p:nvSpPr>
        <p:spPr>
          <a:xfrm>
            <a:off x="9041235" y="844072"/>
            <a:ext cx="2754560" cy="914400"/>
          </a:xfrm>
          <a:prstGeom prst="roundRect">
            <a:avLst>
              <a:gd name="adj" fmla="val 16667"/>
            </a:avLst>
          </a:prstGeom>
          <a:solidFill>
            <a:schemeClr val="accent2"/>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Arial"/>
              <a:buNone/>
            </a:pPr>
            <a:r>
              <a:rPr lang="fr-CA" sz="1800">
                <a:solidFill>
                  <a:schemeClr val="lt1"/>
                </a:solidFill>
                <a:latin typeface="Arial"/>
                <a:ea typeface="Arial"/>
                <a:cs typeface="Arial"/>
                <a:sym typeface="Arial"/>
              </a:rPr>
              <a:t>Moyens </a:t>
            </a:r>
            <a:endParaRPr sz="1800">
              <a:solidFill>
                <a:schemeClr val="dk1"/>
              </a:solidFill>
              <a:latin typeface="Arial"/>
              <a:ea typeface="Arial"/>
              <a:cs typeface="Arial"/>
              <a:sym typeface="Arial"/>
            </a:endParaRPr>
          </a:p>
        </p:txBody>
      </p:sp>
      <p:sp>
        <p:nvSpPr>
          <p:cNvPr id="598" name="Google Shape;598;p46"/>
          <p:cNvSpPr/>
          <p:nvPr/>
        </p:nvSpPr>
        <p:spPr>
          <a:xfrm>
            <a:off x="9049937" y="844072"/>
            <a:ext cx="2754560" cy="914400"/>
          </a:xfrm>
          <a:prstGeom prst="roundRect">
            <a:avLst>
              <a:gd name="adj" fmla="val 16667"/>
            </a:avLst>
          </a:prstGeom>
          <a:solidFill>
            <a:schemeClr val="accent2"/>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Arial"/>
              <a:buNone/>
            </a:pPr>
            <a:r>
              <a:rPr lang="fr-CA" sz="1800">
                <a:solidFill>
                  <a:schemeClr val="lt1"/>
                </a:solidFill>
                <a:latin typeface="Arial"/>
                <a:ea typeface="Arial"/>
                <a:cs typeface="Arial"/>
                <a:sym typeface="Arial"/>
              </a:rPr>
              <a:t>Actions</a:t>
            </a:r>
            <a:endParaRPr sz="1800">
              <a:solidFill>
                <a:schemeClr val="dk1"/>
              </a:solidFill>
              <a:latin typeface="Arial"/>
              <a:ea typeface="Arial"/>
              <a:cs typeface="Arial"/>
              <a:sym typeface="Arial"/>
            </a:endParaRPr>
          </a:p>
        </p:txBody>
      </p:sp>
      <p:sp>
        <p:nvSpPr>
          <p:cNvPr id="599" name="Google Shape;599;p46"/>
          <p:cNvSpPr/>
          <p:nvPr/>
        </p:nvSpPr>
        <p:spPr>
          <a:xfrm>
            <a:off x="9058639" y="844072"/>
            <a:ext cx="2754560" cy="914400"/>
          </a:xfrm>
          <a:prstGeom prst="roundRect">
            <a:avLst>
              <a:gd name="adj" fmla="val 16667"/>
            </a:avLst>
          </a:prstGeom>
          <a:solidFill>
            <a:schemeClr val="accent2"/>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Arial"/>
              <a:buNone/>
            </a:pPr>
            <a:r>
              <a:rPr lang="fr-CA" sz="1800">
                <a:solidFill>
                  <a:schemeClr val="lt1"/>
                </a:solidFill>
                <a:latin typeface="Arial"/>
                <a:ea typeface="Arial"/>
                <a:cs typeface="Arial"/>
                <a:sym typeface="Arial"/>
              </a:rPr>
              <a:t>Finalité</a:t>
            </a:r>
            <a:endParaRPr sz="1800">
              <a:solidFill>
                <a:schemeClr val="dk1"/>
              </a:solidFill>
              <a:latin typeface="Arial"/>
              <a:ea typeface="Arial"/>
              <a:cs typeface="Arial"/>
              <a:sym typeface="Arial"/>
            </a:endParaRPr>
          </a:p>
        </p:txBody>
      </p:sp>
      <p:sp>
        <p:nvSpPr>
          <p:cNvPr id="600" name="Google Shape;600;p46"/>
          <p:cNvSpPr/>
          <p:nvPr/>
        </p:nvSpPr>
        <p:spPr>
          <a:xfrm>
            <a:off x="3090670" y="2109595"/>
            <a:ext cx="1428386" cy="4257381"/>
          </a:xfrm>
          <a:prstGeom prst="roundRect">
            <a:avLst>
              <a:gd name="adj" fmla="val 16667"/>
            </a:avLst>
          </a:prstGeom>
          <a:no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Arial"/>
              <a:ea typeface="Arial"/>
              <a:cs typeface="Arial"/>
              <a:sym typeface="Arial"/>
            </a:endParaRPr>
          </a:p>
        </p:txBody>
      </p:sp>
      <p:sp>
        <p:nvSpPr>
          <p:cNvPr id="601" name="Google Shape;601;p46"/>
          <p:cNvSpPr/>
          <p:nvPr/>
        </p:nvSpPr>
        <p:spPr>
          <a:xfrm>
            <a:off x="9058639" y="840347"/>
            <a:ext cx="2754560" cy="914400"/>
          </a:xfrm>
          <a:prstGeom prst="roundRect">
            <a:avLst>
              <a:gd name="adj" fmla="val 16667"/>
            </a:avLst>
          </a:prstGeom>
          <a:solidFill>
            <a:schemeClr val="accent2"/>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Arial"/>
              <a:buNone/>
            </a:pPr>
            <a:r>
              <a:rPr lang="fr-CA" sz="1800">
                <a:solidFill>
                  <a:schemeClr val="lt1"/>
                </a:solidFill>
                <a:latin typeface="Arial"/>
                <a:ea typeface="Arial"/>
                <a:cs typeface="Arial"/>
                <a:sym typeface="Arial"/>
              </a:rPr>
              <a:t>Forme d’innovation</a:t>
            </a:r>
            <a:endParaRPr sz="1800">
              <a:solidFill>
                <a:schemeClr val="dk1"/>
              </a:solidFill>
              <a:latin typeface="Arial"/>
              <a:ea typeface="Arial"/>
              <a:cs typeface="Arial"/>
              <a:sym typeface="Arial"/>
            </a:endParaRPr>
          </a:p>
          <a:p>
            <a:pPr marL="0" marR="0" lvl="0" indent="0" algn="ctr" rtl="0">
              <a:spcBef>
                <a:spcPts val="0"/>
              </a:spcBef>
              <a:spcAft>
                <a:spcPts val="0"/>
              </a:spcAft>
              <a:buClr>
                <a:schemeClr val="lt1"/>
              </a:buClr>
              <a:buSzPts val="1400"/>
              <a:buFont typeface="Arial"/>
              <a:buNone/>
            </a:pPr>
            <a:r>
              <a:rPr lang="fr-CA" sz="1400">
                <a:solidFill>
                  <a:schemeClr val="lt1"/>
                </a:solidFill>
                <a:latin typeface="Arial"/>
                <a:ea typeface="Arial"/>
                <a:cs typeface="Arial"/>
                <a:sym typeface="Arial"/>
              </a:rPr>
              <a:t>(W. Abaza, 2017)</a:t>
            </a:r>
            <a:endParaRPr sz="1800">
              <a:solidFill>
                <a:schemeClr val="dk1"/>
              </a:solidFill>
              <a:latin typeface="Arial"/>
              <a:ea typeface="Arial"/>
              <a:cs typeface="Arial"/>
              <a:sym typeface="Arial"/>
            </a:endParaRPr>
          </a:p>
        </p:txBody>
      </p:sp>
      <p:pic>
        <p:nvPicPr>
          <p:cNvPr id="602" name="Google Shape;602;p46"/>
          <p:cNvPicPr preferRelativeResize="0"/>
          <p:nvPr/>
        </p:nvPicPr>
        <p:blipFill rotWithShape="1">
          <a:blip r:embed="rId5">
            <a:alphaModFix/>
          </a:blip>
          <a:srcRect/>
          <a:stretch/>
        </p:blipFill>
        <p:spPr>
          <a:xfrm>
            <a:off x="11163300" y="5829300"/>
            <a:ext cx="812800" cy="812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90"/>
                                        </p:tgtEl>
                                        <p:attrNameLst>
                                          <p:attrName>style.visibility</p:attrName>
                                        </p:attrNameLst>
                                      </p:cBhvr>
                                      <p:to>
                                        <p:strVal val="visible"/>
                                      </p:to>
                                    </p:set>
                                    <p:animEffect transition="in" filter="fade">
                                      <p:cBhvr>
                                        <p:cTn id="11" dur="500"/>
                                        <p:tgtEl>
                                          <p:spTgt spid="59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590"/>
                                        </p:tgtEl>
                                      </p:cBhvr>
                                    </p:animEffect>
                                    <p:set>
                                      <p:cBhvr>
                                        <p:cTn id="16" dur="1" fill="hold">
                                          <p:stCondLst>
                                            <p:cond delay="500"/>
                                          </p:stCondLst>
                                        </p:cTn>
                                        <p:tgtEl>
                                          <p:spTgt spid="59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9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91"/>
                                        </p:tgtEl>
                                        <p:attrNameLst>
                                          <p:attrName>style.visibility</p:attrName>
                                        </p:attrNameLst>
                                      </p:cBhvr>
                                      <p:to>
                                        <p:strVal val="visible"/>
                                      </p:to>
                                    </p:set>
                                    <p:animEffect transition="in" filter="fade">
                                      <p:cBhvr>
                                        <p:cTn id="25" dur="500"/>
                                        <p:tgtEl>
                                          <p:spTgt spid="59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591"/>
                                        </p:tgtEl>
                                      </p:cBhvr>
                                    </p:animEffect>
                                    <p:set>
                                      <p:cBhvr>
                                        <p:cTn id="30" dur="1" fill="hold">
                                          <p:stCondLst>
                                            <p:cond delay="500"/>
                                          </p:stCondLst>
                                        </p:cTn>
                                        <p:tgtEl>
                                          <p:spTgt spid="59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95"/>
                                        </p:tgtEl>
                                        <p:attrNameLst>
                                          <p:attrName>style.visibility</p:attrName>
                                        </p:attrNameLst>
                                      </p:cBhvr>
                                      <p:to>
                                        <p:strVal val="visible"/>
                                      </p:to>
                                    </p:set>
                                    <p:animEffect transition="in" filter="fade">
                                      <p:cBhvr>
                                        <p:cTn id="35" dur="500"/>
                                        <p:tgtEl>
                                          <p:spTgt spid="59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595"/>
                                        </p:tgtEl>
                                      </p:cBhvr>
                                    </p:animEffect>
                                    <p:set>
                                      <p:cBhvr>
                                        <p:cTn id="40" dur="1" fill="hold">
                                          <p:stCondLst>
                                            <p:cond delay="500"/>
                                          </p:stCondLst>
                                        </p:cTn>
                                        <p:tgtEl>
                                          <p:spTgt spid="59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9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93"/>
                                        </p:tgtEl>
                                        <p:attrNameLst>
                                          <p:attrName>style.visibility</p:attrName>
                                        </p:attrNameLst>
                                      </p:cBhvr>
                                      <p:to>
                                        <p:strVal val="visible"/>
                                      </p:to>
                                    </p:set>
                                    <p:animEffect transition="in" filter="fade">
                                      <p:cBhvr>
                                        <p:cTn id="49" dur="500"/>
                                        <p:tgtEl>
                                          <p:spTgt spid="59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593"/>
                                        </p:tgtEl>
                                      </p:cBhvr>
                                    </p:animEffect>
                                    <p:set>
                                      <p:cBhvr>
                                        <p:cTn id="54" dur="1" fill="hold">
                                          <p:stCondLst>
                                            <p:cond delay="500"/>
                                          </p:stCondLst>
                                        </p:cTn>
                                        <p:tgtEl>
                                          <p:spTgt spid="59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592"/>
                                        </p:tgtEl>
                                        <p:attrNameLst>
                                          <p:attrName>style.visibility</p:attrName>
                                        </p:attrNameLst>
                                      </p:cBhvr>
                                      <p:to>
                                        <p:strVal val="visible"/>
                                      </p:to>
                                    </p:set>
                                    <p:animEffect transition="in" filter="fade">
                                      <p:cBhvr>
                                        <p:cTn id="59" dur="500"/>
                                        <p:tgtEl>
                                          <p:spTgt spid="59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592"/>
                                        </p:tgtEl>
                                      </p:cBhvr>
                                    </p:animEffect>
                                    <p:set>
                                      <p:cBhvr>
                                        <p:cTn id="64" dur="1" fill="hold">
                                          <p:stCondLst>
                                            <p:cond delay="500"/>
                                          </p:stCondLst>
                                        </p:cTn>
                                        <p:tgtEl>
                                          <p:spTgt spid="59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59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594"/>
                                        </p:tgtEl>
                                        <p:attrNameLst>
                                          <p:attrName>style.visibility</p:attrName>
                                        </p:attrNameLst>
                                      </p:cBhvr>
                                      <p:to>
                                        <p:strVal val="visible"/>
                                      </p:to>
                                    </p:set>
                                    <p:animEffect transition="in" filter="fade">
                                      <p:cBhvr>
                                        <p:cTn id="73" dur="500"/>
                                        <p:tgtEl>
                                          <p:spTgt spid="59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594"/>
                                        </p:tgtEl>
                                      </p:cBhvr>
                                    </p:animEffect>
                                    <p:set>
                                      <p:cBhvr>
                                        <p:cTn id="78" dur="1" fill="hold">
                                          <p:stCondLst>
                                            <p:cond delay="500"/>
                                          </p:stCondLst>
                                        </p:cTn>
                                        <p:tgtEl>
                                          <p:spTgt spid="594"/>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0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00"/>
                                        </p:tgtEl>
                                        <p:attrNameLst>
                                          <p:attrName>style.visibility</p:attrName>
                                        </p:attrNameLst>
                                      </p:cBhvr>
                                      <p:to>
                                        <p:strVal val="visible"/>
                                      </p:to>
                                    </p:set>
                                    <p:animEffect transition="in" filter="fade">
                                      <p:cBhvr>
                                        <p:cTn id="87" dur="500"/>
                                        <p:tgtEl>
                                          <p:spTgt spid="60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600"/>
                                        </p:tgtEl>
                                      </p:cBhvr>
                                    </p:animEffect>
                                    <p:set>
                                      <p:cBhvr>
                                        <p:cTn id="92" dur="1" fill="hold">
                                          <p:stCondLst>
                                            <p:cond delay="500"/>
                                          </p:stCondLst>
                                        </p:cTn>
                                        <p:tgtEl>
                                          <p:spTgt spid="6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pic>
        <p:nvPicPr>
          <p:cNvPr id="608" name="Google Shape;608;p47"/>
          <p:cNvPicPr preferRelativeResize="0">
            <a:picLocks noGrp="1"/>
          </p:cNvPicPr>
          <p:nvPr>
            <p:ph type="pic" idx="2"/>
          </p:nvPr>
        </p:nvPicPr>
        <p:blipFill rotWithShape="1">
          <a:blip r:embed="rId3">
            <a:alphaModFix/>
          </a:blip>
          <a:srcRect l="22490" r="22490"/>
          <a:stretch/>
        </p:blipFill>
        <p:spPr>
          <a:xfrm>
            <a:off x="0" y="0"/>
            <a:ext cx="5653087" cy="6858000"/>
          </a:xfrm>
          <a:prstGeom prst="rect">
            <a:avLst/>
          </a:prstGeom>
          <a:noFill/>
          <a:ln>
            <a:noFill/>
          </a:ln>
        </p:spPr>
      </p:pic>
      <p:sp>
        <p:nvSpPr>
          <p:cNvPr id="609" name="Google Shape;609;p47"/>
          <p:cNvSpPr txBox="1">
            <a:spLocks noGrp="1"/>
          </p:cNvSpPr>
          <p:nvPr>
            <p:ph type="title"/>
          </p:nvPr>
        </p:nvSpPr>
        <p:spPr>
          <a:xfrm>
            <a:off x="6096000" y="754912"/>
            <a:ext cx="5651205" cy="86868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SzPts val="2800"/>
              <a:buFont typeface="Arial"/>
              <a:buNone/>
            </a:pPr>
            <a:r>
              <a:rPr lang="fr-CA"/>
              <a:t>Un exemple : Projet Colibri</a:t>
            </a:r>
            <a:endParaRPr/>
          </a:p>
        </p:txBody>
      </p:sp>
      <p:sp>
        <p:nvSpPr>
          <p:cNvPr id="610" name="Google Shape;610;p47"/>
          <p:cNvSpPr txBox="1">
            <a:spLocks noGrp="1"/>
          </p:cNvSpPr>
          <p:nvPr>
            <p:ph type="body" idx="1"/>
          </p:nvPr>
        </p:nvSpPr>
        <p:spPr>
          <a:xfrm>
            <a:off x="6096000" y="1825624"/>
            <a:ext cx="6096000" cy="4920771"/>
          </a:xfrm>
          <a:prstGeom prst="rect">
            <a:avLst/>
          </a:prstGeom>
          <a:noFill/>
          <a:ln>
            <a:noFill/>
          </a:ln>
        </p:spPr>
        <p:txBody>
          <a:bodyPr spcFirstLastPara="1" wrap="square" lIns="0" tIns="0" rIns="0" bIns="0" anchor="t" anchorCtr="0">
            <a:noAutofit/>
          </a:bodyPr>
          <a:lstStyle/>
          <a:p>
            <a:pPr marL="342900" lvl="0" indent="-342900" algn="l" rtl="0">
              <a:lnSpc>
                <a:spcPct val="90000"/>
              </a:lnSpc>
              <a:spcBef>
                <a:spcPts val="0"/>
              </a:spcBef>
              <a:spcAft>
                <a:spcPts val="0"/>
              </a:spcAft>
              <a:buClr>
                <a:schemeClr val="dk2"/>
              </a:buClr>
              <a:buSzPts val="2000"/>
              <a:buFont typeface="Arial"/>
              <a:buChar char="•"/>
            </a:pPr>
            <a:r>
              <a:rPr lang="fr-CA"/>
              <a:t>Type d ’ID : </a:t>
            </a:r>
            <a:r>
              <a:rPr lang="fr-CA" sz="1800" b="0">
                <a:solidFill>
                  <a:schemeClr val="dk1"/>
                </a:solidFill>
              </a:rPr>
              <a:t>Innovation de service </a:t>
            </a:r>
            <a:endParaRPr/>
          </a:p>
          <a:p>
            <a:pPr marL="342900" lvl="0" indent="-342900" algn="l" rtl="0">
              <a:lnSpc>
                <a:spcPct val="90000"/>
              </a:lnSpc>
              <a:spcBef>
                <a:spcPts val="1200"/>
              </a:spcBef>
              <a:spcAft>
                <a:spcPts val="0"/>
              </a:spcAft>
              <a:buClr>
                <a:schemeClr val="dk2"/>
              </a:buClr>
              <a:buSzPts val="2000"/>
              <a:buFont typeface="Arial"/>
              <a:buChar char="•"/>
            </a:pPr>
            <a:r>
              <a:rPr lang="fr-CA"/>
              <a:t>Catégorie : </a:t>
            </a:r>
            <a:r>
              <a:rPr lang="fr-CA" sz="1800" b="0">
                <a:solidFill>
                  <a:schemeClr val="dk1"/>
                </a:solidFill>
              </a:rPr>
              <a:t>Innovation sociale </a:t>
            </a:r>
            <a:endParaRPr/>
          </a:p>
          <a:p>
            <a:pPr marL="342900" lvl="0" indent="-342900" algn="l" rtl="0">
              <a:lnSpc>
                <a:spcPct val="90000"/>
              </a:lnSpc>
              <a:spcBef>
                <a:spcPts val="1200"/>
              </a:spcBef>
              <a:spcAft>
                <a:spcPts val="0"/>
              </a:spcAft>
              <a:buClr>
                <a:schemeClr val="dk2"/>
              </a:buClr>
              <a:buSzPts val="2000"/>
              <a:buFont typeface="Arial"/>
              <a:buChar char="•"/>
            </a:pPr>
            <a:r>
              <a:rPr lang="fr-CA"/>
              <a:t>Acteurs : </a:t>
            </a:r>
            <a:r>
              <a:rPr lang="fr-CA" sz="1800" b="0">
                <a:solidFill>
                  <a:schemeClr val="dk1"/>
                </a:solidFill>
              </a:rPr>
              <a:t>OBNL, Industriel, Gouv. Municipal</a:t>
            </a:r>
            <a:endParaRPr/>
          </a:p>
          <a:p>
            <a:pPr marL="342900" lvl="0" indent="-342900" algn="l" rtl="0">
              <a:lnSpc>
                <a:spcPct val="90000"/>
              </a:lnSpc>
              <a:spcBef>
                <a:spcPts val="1200"/>
              </a:spcBef>
              <a:spcAft>
                <a:spcPts val="0"/>
              </a:spcAft>
              <a:buClr>
                <a:schemeClr val="dk2"/>
              </a:buClr>
              <a:buSzPts val="2000"/>
              <a:buFont typeface="Arial"/>
              <a:buChar char="•"/>
            </a:pPr>
            <a:r>
              <a:rPr lang="fr-CA"/>
              <a:t>Forme : </a:t>
            </a:r>
            <a:r>
              <a:rPr lang="fr-CA" b="0">
                <a:solidFill>
                  <a:schemeClr val="dk1"/>
                </a:solidFill>
              </a:rPr>
              <a:t>Nouvel usage du service de livraison à vélo </a:t>
            </a:r>
            <a:endParaRPr/>
          </a:p>
          <a:p>
            <a:pPr marL="342900" lvl="0" indent="-342900" algn="l" rtl="0">
              <a:lnSpc>
                <a:spcPct val="90000"/>
              </a:lnSpc>
              <a:spcBef>
                <a:spcPts val="1200"/>
              </a:spcBef>
              <a:spcAft>
                <a:spcPts val="0"/>
              </a:spcAft>
              <a:buClr>
                <a:schemeClr val="dk2"/>
              </a:buClr>
              <a:buSzPts val="2000"/>
              <a:buFont typeface="Arial"/>
              <a:buChar char="•"/>
            </a:pPr>
            <a:r>
              <a:rPr lang="fr-CA"/>
              <a:t>Secteur : </a:t>
            </a:r>
            <a:r>
              <a:rPr lang="fr-CA" sz="1800" b="0">
                <a:solidFill>
                  <a:schemeClr val="dk1"/>
                </a:solidFill>
              </a:rPr>
              <a:t>Transport urbain </a:t>
            </a:r>
            <a:endParaRPr/>
          </a:p>
          <a:p>
            <a:pPr marL="342900" lvl="0" indent="-342900" algn="l" rtl="0">
              <a:lnSpc>
                <a:spcPct val="90000"/>
              </a:lnSpc>
              <a:spcBef>
                <a:spcPts val="1200"/>
              </a:spcBef>
              <a:spcAft>
                <a:spcPts val="0"/>
              </a:spcAft>
              <a:buClr>
                <a:schemeClr val="dk2"/>
              </a:buClr>
              <a:buSzPts val="2000"/>
              <a:buFont typeface="Arial"/>
              <a:buChar char="•"/>
            </a:pPr>
            <a:r>
              <a:rPr lang="fr-CA"/>
              <a:t>17 ODD</a:t>
            </a:r>
            <a:endParaRPr/>
          </a:p>
          <a:p>
            <a:pPr marL="574675" lvl="2" indent="-342900" algn="l" rtl="0">
              <a:lnSpc>
                <a:spcPct val="90000"/>
              </a:lnSpc>
              <a:spcBef>
                <a:spcPts val="400"/>
              </a:spcBef>
              <a:spcAft>
                <a:spcPts val="0"/>
              </a:spcAft>
              <a:buClr>
                <a:schemeClr val="dk1"/>
              </a:buClr>
              <a:buSzPts val="1800"/>
              <a:buChar char="•"/>
            </a:pPr>
            <a:r>
              <a:rPr lang="fr-CA"/>
              <a:t>Obj.11 Villes et communautés durables</a:t>
            </a:r>
            <a:endParaRPr/>
          </a:p>
          <a:p>
            <a:pPr marL="574675" lvl="2" indent="-342900" algn="l" rtl="0">
              <a:lnSpc>
                <a:spcPct val="90000"/>
              </a:lnSpc>
              <a:spcBef>
                <a:spcPts val="400"/>
              </a:spcBef>
              <a:spcAft>
                <a:spcPts val="0"/>
              </a:spcAft>
              <a:buClr>
                <a:schemeClr val="dk1"/>
              </a:buClr>
              <a:buSzPts val="1800"/>
              <a:buChar char="•"/>
            </a:pPr>
            <a:r>
              <a:rPr lang="fr-CA"/>
              <a:t>Obj.13 Lutte contres les changements climatiques</a:t>
            </a:r>
            <a:endParaRPr/>
          </a:p>
          <a:p>
            <a:pPr marL="342900" lvl="0" indent="-342900" algn="l" rtl="0">
              <a:lnSpc>
                <a:spcPct val="90000"/>
              </a:lnSpc>
              <a:spcBef>
                <a:spcPts val="1200"/>
              </a:spcBef>
              <a:spcAft>
                <a:spcPts val="0"/>
              </a:spcAft>
              <a:buClr>
                <a:schemeClr val="dk2"/>
              </a:buClr>
              <a:buSzPts val="2000"/>
              <a:buFont typeface="Arial"/>
              <a:buChar char="•"/>
            </a:pPr>
            <a:r>
              <a:rPr lang="fr-CA"/>
              <a:t>Début du projet : </a:t>
            </a:r>
            <a:r>
              <a:rPr lang="fr-CA" sz="1800" b="0">
                <a:solidFill>
                  <a:schemeClr val="dk1"/>
                </a:solidFill>
              </a:rPr>
              <a:t>Pré-COVID (09/2019)</a:t>
            </a:r>
            <a:endParaRPr/>
          </a:p>
          <a:p>
            <a:pPr marL="0" lvl="0" indent="0" algn="l" rtl="0">
              <a:lnSpc>
                <a:spcPct val="90000"/>
              </a:lnSpc>
              <a:spcBef>
                <a:spcPts val="1200"/>
              </a:spcBef>
              <a:spcAft>
                <a:spcPts val="0"/>
              </a:spcAft>
              <a:buClr>
                <a:schemeClr val="dk2"/>
              </a:buClr>
              <a:buSzPts val="2000"/>
              <a:buNone/>
            </a:pPr>
            <a:endParaRPr/>
          </a:p>
          <a:p>
            <a:pPr marL="342900" lvl="0" indent="-215900" algn="l" rtl="0">
              <a:lnSpc>
                <a:spcPct val="90000"/>
              </a:lnSpc>
              <a:spcBef>
                <a:spcPts val="1200"/>
              </a:spcBef>
              <a:spcAft>
                <a:spcPts val="0"/>
              </a:spcAft>
              <a:buClr>
                <a:schemeClr val="dk2"/>
              </a:buClr>
              <a:buSzPts val="2000"/>
              <a:buFont typeface="Arial"/>
              <a:buNone/>
            </a:pPr>
            <a:endParaRPr/>
          </a:p>
          <a:p>
            <a:pPr marL="342900" lvl="0" indent="-215900" algn="l" rtl="0">
              <a:lnSpc>
                <a:spcPct val="90000"/>
              </a:lnSpc>
              <a:spcBef>
                <a:spcPts val="1200"/>
              </a:spcBef>
              <a:spcAft>
                <a:spcPts val="0"/>
              </a:spcAft>
              <a:buClr>
                <a:schemeClr val="dk2"/>
              </a:buClr>
              <a:buSzPts val="2000"/>
              <a:buFont typeface="Arial"/>
              <a:buNone/>
            </a:pPr>
            <a:endParaRPr/>
          </a:p>
          <a:p>
            <a:pPr marL="342900" lvl="0" indent="-215900" algn="l" rtl="0">
              <a:lnSpc>
                <a:spcPct val="90000"/>
              </a:lnSpc>
              <a:spcBef>
                <a:spcPts val="1200"/>
              </a:spcBef>
              <a:spcAft>
                <a:spcPts val="0"/>
              </a:spcAft>
              <a:buClr>
                <a:schemeClr val="dk2"/>
              </a:buClr>
              <a:buSzPts val="2000"/>
              <a:buFont typeface="Arial"/>
              <a:buNone/>
            </a:pPr>
            <a:endParaRPr/>
          </a:p>
          <a:p>
            <a:pPr marL="342900" lvl="0" indent="-215900" algn="l" rtl="0">
              <a:lnSpc>
                <a:spcPct val="90000"/>
              </a:lnSpc>
              <a:spcBef>
                <a:spcPts val="1200"/>
              </a:spcBef>
              <a:spcAft>
                <a:spcPts val="0"/>
              </a:spcAft>
              <a:buClr>
                <a:schemeClr val="dk2"/>
              </a:buClr>
              <a:buSzPts val="2000"/>
              <a:buFont typeface="Arial"/>
              <a:buNone/>
            </a:pPr>
            <a:endParaRPr/>
          </a:p>
          <a:p>
            <a:pPr marL="574675" lvl="2" indent="-228600" algn="l" rtl="0">
              <a:lnSpc>
                <a:spcPct val="90000"/>
              </a:lnSpc>
              <a:spcBef>
                <a:spcPts val="400"/>
              </a:spcBef>
              <a:spcAft>
                <a:spcPts val="0"/>
              </a:spcAft>
              <a:buClr>
                <a:schemeClr val="dk1"/>
              </a:buClr>
              <a:buSzPts val="1800"/>
              <a:buNone/>
            </a:pPr>
            <a:endParaRPr/>
          </a:p>
          <a:p>
            <a:pPr marL="574675" lvl="2" indent="-228600" algn="l" rtl="0">
              <a:lnSpc>
                <a:spcPct val="90000"/>
              </a:lnSpc>
              <a:spcBef>
                <a:spcPts val="400"/>
              </a:spcBef>
              <a:spcAft>
                <a:spcPts val="0"/>
              </a:spcAft>
              <a:buClr>
                <a:schemeClr val="dk1"/>
              </a:buClr>
              <a:buSzPts val="1800"/>
              <a:buNone/>
            </a:pPr>
            <a:endParaRPr/>
          </a:p>
          <a:p>
            <a:pPr marL="574675" lvl="2" indent="-228600" algn="l" rtl="0">
              <a:lnSpc>
                <a:spcPct val="90000"/>
              </a:lnSpc>
              <a:spcBef>
                <a:spcPts val="400"/>
              </a:spcBef>
              <a:spcAft>
                <a:spcPts val="0"/>
              </a:spcAft>
              <a:buClr>
                <a:schemeClr val="dk1"/>
              </a:buClr>
              <a:buSzPts val="1800"/>
              <a:buNone/>
            </a:pPr>
            <a:endParaRPr/>
          </a:p>
          <a:p>
            <a:pPr marL="342900" lvl="0" indent="-215900" algn="l" rtl="0">
              <a:lnSpc>
                <a:spcPct val="90000"/>
              </a:lnSpc>
              <a:spcBef>
                <a:spcPts val="1200"/>
              </a:spcBef>
              <a:spcAft>
                <a:spcPts val="0"/>
              </a:spcAft>
              <a:buClr>
                <a:schemeClr val="dk2"/>
              </a:buClr>
              <a:buSzPts val="2000"/>
              <a:buFont typeface="Arial"/>
              <a:buNone/>
            </a:pPr>
            <a:endParaRPr/>
          </a:p>
        </p:txBody>
      </p:sp>
      <p:sp>
        <p:nvSpPr>
          <p:cNvPr id="611" name="Google Shape;611;p47"/>
          <p:cNvSpPr txBox="1">
            <a:spLocks noGrp="1"/>
          </p:cNvSpPr>
          <p:nvPr>
            <p:ph type="ftr" idx="11"/>
          </p:nvPr>
        </p:nvSpPr>
        <p:spPr>
          <a:xfrm rot="-5400000">
            <a:off x="11306805" y="5373836"/>
            <a:ext cx="1063258" cy="352719"/>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1400"/>
              <a:buFont typeface="Arial"/>
              <a:buNone/>
            </a:pPr>
            <a:r>
              <a:rPr lang="fr-CA"/>
              <a:t>© CIRODD 2020</a:t>
            </a:r>
            <a:endParaRPr/>
          </a:p>
        </p:txBody>
      </p:sp>
      <p:sp>
        <p:nvSpPr>
          <p:cNvPr id="612" name="Google Shape;612;p47"/>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lt1"/>
              </a:buClr>
              <a:buSzPts val="1300"/>
              <a:buFont typeface="Arial"/>
              <a:buNone/>
            </a:pPr>
            <a:fld id="{00000000-1234-1234-1234-123412341234}" type="slidenum">
              <a:rPr lang="fr-CA"/>
              <a:t>22</a:t>
            </a:fld>
            <a:endParaRPr/>
          </a:p>
        </p:txBody>
      </p:sp>
      <p:sp>
        <p:nvSpPr>
          <p:cNvPr id="613" name="Google Shape;613;p47"/>
          <p:cNvSpPr txBox="1">
            <a:spLocks noGrp="1"/>
          </p:cNvSpPr>
          <p:nvPr>
            <p:ph type="body" idx="3"/>
          </p:nvPr>
        </p:nvSpPr>
        <p:spPr>
          <a:xfrm>
            <a:off x="6096000" y="286709"/>
            <a:ext cx="5661837" cy="404813"/>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1600"/>
              <a:buNone/>
            </a:pPr>
            <a:r>
              <a:rPr lang="fr-CA"/>
              <a:t>2. BASE DE DONNÉES EN INNOVATION DURABLE</a:t>
            </a:r>
            <a:endParaRPr/>
          </a:p>
        </p:txBody>
      </p:sp>
      <p:sp>
        <p:nvSpPr>
          <p:cNvPr id="614" name="Google Shape;614;p47"/>
          <p:cNvSpPr txBox="1"/>
          <p:nvPr/>
        </p:nvSpPr>
        <p:spPr>
          <a:xfrm>
            <a:off x="2615371" y="5823066"/>
            <a:ext cx="3182143"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800"/>
              <a:buFont typeface="Short Stack"/>
              <a:buNone/>
            </a:pPr>
            <a:r>
              <a:rPr lang="fr-CA" sz="1800">
                <a:solidFill>
                  <a:schemeClr val="lt1"/>
                </a:solidFill>
                <a:latin typeface="Short Stack"/>
                <a:ea typeface="Short Stack"/>
                <a:cs typeface="Short Stack"/>
                <a:sym typeface="Short Stack"/>
              </a:rPr>
              <a:t>Projet pilote Colibris, Ville de Montréal, Jalon MTL. </a:t>
            </a:r>
            <a:endParaRPr sz="1800">
              <a:solidFill>
                <a:schemeClr val="dk1"/>
              </a:solidFill>
              <a:latin typeface="Arial"/>
              <a:ea typeface="Arial"/>
              <a:cs typeface="Arial"/>
              <a:sym typeface="Arial"/>
            </a:endParaRPr>
          </a:p>
        </p:txBody>
      </p:sp>
      <p:pic>
        <p:nvPicPr>
          <p:cNvPr id="615" name="Google Shape;615;p47"/>
          <p:cNvPicPr preferRelativeResize="0"/>
          <p:nvPr/>
        </p:nvPicPr>
        <p:blipFill rotWithShape="1">
          <a:blip r:embed="rId4">
            <a:alphaModFix/>
          </a:blip>
          <a:srcRect/>
          <a:stretch/>
        </p:blipFill>
        <p:spPr>
          <a:xfrm>
            <a:off x="11163300" y="5829300"/>
            <a:ext cx="812800" cy="812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48"/>
          <p:cNvSpPr txBox="1">
            <a:spLocks noGrp="1"/>
          </p:cNvSpPr>
          <p:nvPr>
            <p:ph type="title"/>
          </p:nvPr>
        </p:nvSpPr>
        <p:spPr>
          <a:xfrm>
            <a:off x="4572000" y="1721970"/>
            <a:ext cx="6858000" cy="22860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lt1"/>
              </a:buClr>
              <a:buSzPts val="4800"/>
              <a:buFont typeface="Arial"/>
              <a:buNone/>
            </a:pPr>
            <a:r>
              <a:rPr lang="fr-CA"/>
              <a:t>ORIENTATIONS POUR STIMULER L’INNOVATION DURABLE AU QUÉBEC</a:t>
            </a:r>
            <a:endParaRPr/>
          </a:p>
        </p:txBody>
      </p:sp>
      <p:sp>
        <p:nvSpPr>
          <p:cNvPr id="622" name="Google Shape;622;p48"/>
          <p:cNvSpPr txBox="1">
            <a:spLocks noGrp="1"/>
          </p:cNvSpPr>
          <p:nvPr>
            <p:ph type="body" idx="2"/>
          </p:nvPr>
        </p:nvSpPr>
        <p:spPr>
          <a:xfrm>
            <a:off x="797442" y="1701431"/>
            <a:ext cx="2041451" cy="1498600"/>
          </a:xfrm>
          <a:prstGeom prst="rect">
            <a:avLst/>
          </a:prstGeom>
          <a:noFill/>
          <a:ln>
            <a:noFill/>
          </a:ln>
        </p:spPr>
        <p:txBody>
          <a:bodyPr spcFirstLastPara="1" wrap="square" lIns="0" tIns="0" rIns="0" bIns="0" anchor="b" anchorCtr="0">
            <a:noAutofit/>
          </a:bodyPr>
          <a:lstStyle/>
          <a:p>
            <a:pPr marL="0" lvl="0" indent="0" algn="ctr" rtl="0">
              <a:lnSpc>
                <a:spcPct val="90000"/>
              </a:lnSpc>
              <a:spcBef>
                <a:spcPts val="0"/>
              </a:spcBef>
              <a:spcAft>
                <a:spcPts val="0"/>
              </a:spcAft>
              <a:buClr>
                <a:schemeClr val="lt1"/>
              </a:buClr>
              <a:buSzPts val="12000"/>
              <a:buNone/>
            </a:pPr>
            <a:r>
              <a:rPr lang="fr-CA"/>
              <a:t>3</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49"/>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fr-CA"/>
              <a:t>24</a:t>
            </a:fld>
            <a:endParaRPr/>
          </a:p>
        </p:txBody>
      </p:sp>
      <p:grpSp>
        <p:nvGrpSpPr>
          <p:cNvPr id="629" name="Google Shape;629;p49"/>
          <p:cNvGrpSpPr/>
          <p:nvPr/>
        </p:nvGrpSpPr>
        <p:grpSpPr>
          <a:xfrm>
            <a:off x="3104002" y="1665609"/>
            <a:ext cx="6083589" cy="3703643"/>
            <a:chOff x="517314" y="1524"/>
            <a:chExt cx="6083589" cy="3703643"/>
          </a:xfrm>
        </p:grpSpPr>
        <p:sp>
          <p:nvSpPr>
            <p:cNvPr id="630" name="Google Shape;630;p49"/>
            <p:cNvSpPr/>
            <p:nvPr/>
          </p:nvSpPr>
          <p:spPr>
            <a:xfrm>
              <a:off x="2412130" y="1524"/>
              <a:ext cx="2293957" cy="1146978"/>
            </a:xfrm>
            <a:prstGeom prst="roundRect">
              <a:avLst>
                <a:gd name="adj" fmla="val 10000"/>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9"/>
            <p:cNvSpPr txBox="1"/>
            <p:nvPr/>
          </p:nvSpPr>
          <p:spPr>
            <a:xfrm>
              <a:off x="2445724" y="35118"/>
              <a:ext cx="2226769" cy="1079790"/>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fr-CA" sz="1700">
                  <a:solidFill>
                    <a:schemeClr val="lt1"/>
                  </a:solidFill>
                  <a:latin typeface="Arial"/>
                  <a:ea typeface="Arial"/>
                  <a:cs typeface="Arial"/>
                  <a:sym typeface="Arial"/>
                </a:rPr>
                <a:t>POLITIQUES PUBLIQUES</a:t>
              </a:r>
              <a:endParaRPr sz="1700">
                <a:solidFill>
                  <a:schemeClr val="lt1"/>
                </a:solidFill>
                <a:latin typeface="Arial"/>
                <a:ea typeface="Arial"/>
                <a:cs typeface="Arial"/>
                <a:sym typeface="Arial"/>
              </a:endParaRPr>
            </a:p>
          </p:txBody>
        </p:sp>
        <p:sp>
          <p:nvSpPr>
            <p:cNvPr id="632" name="Google Shape;632;p49"/>
            <p:cNvSpPr/>
            <p:nvPr/>
          </p:nvSpPr>
          <p:spPr>
            <a:xfrm rot="3207409">
              <a:off x="4467689" y="1652625"/>
              <a:ext cx="1196539" cy="401442"/>
            </a:xfrm>
            <a:prstGeom prst="leftRightArrow">
              <a:avLst>
                <a:gd name="adj1" fmla="val 60000"/>
                <a:gd name="adj2"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9"/>
            <p:cNvSpPr txBox="1"/>
            <p:nvPr/>
          </p:nvSpPr>
          <p:spPr>
            <a:xfrm rot="3207409">
              <a:off x="4588122" y="1732913"/>
              <a:ext cx="955673" cy="24086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Arial"/>
                <a:buNone/>
              </a:pPr>
              <a:endParaRPr sz="1400">
                <a:solidFill>
                  <a:schemeClr val="lt1"/>
                </a:solidFill>
                <a:latin typeface="Arial"/>
                <a:ea typeface="Arial"/>
                <a:cs typeface="Arial"/>
                <a:sym typeface="Arial"/>
              </a:endParaRPr>
            </a:p>
          </p:txBody>
        </p:sp>
        <p:sp>
          <p:nvSpPr>
            <p:cNvPr id="634" name="Google Shape;634;p49"/>
            <p:cNvSpPr/>
            <p:nvPr/>
          </p:nvSpPr>
          <p:spPr>
            <a:xfrm>
              <a:off x="4306946" y="2558189"/>
              <a:ext cx="2293957" cy="1146978"/>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9"/>
            <p:cNvSpPr txBox="1"/>
            <p:nvPr/>
          </p:nvSpPr>
          <p:spPr>
            <a:xfrm>
              <a:off x="4340540" y="2591783"/>
              <a:ext cx="2226769" cy="1079790"/>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fr-CA" sz="1700" cap="none">
                  <a:solidFill>
                    <a:schemeClr val="lt1"/>
                  </a:solidFill>
                  <a:latin typeface="Arial"/>
                  <a:ea typeface="Arial"/>
                  <a:cs typeface="Arial"/>
                  <a:sym typeface="Arial"/>
                </a:rPr>
                <a:t>ÉTABLISSEMENTS D’ENSEIGNEMENT ET DE RECHERCHE</a:t>
              </a:r>
              <a:endParaRPr sz="1700">
                <a:solidFill>
                  <a:schemeClr val="lt1"/>
                </a:solidFill>
                <a:latin typeface="Arial"/>
                <a:ea typeface="Arial"/>
                <a:cs typeface="Arial"/>
                <a:sym typeface="Arial"/>
              </a:endParaRPr>
            </a:p>
          </p:txBody>
        </p:sp>
        <p:sp>
          <p:nvSpPr>
            <p:cNvPr id="636" name="Google Shape;636;p49"/>
            <p:cNvSpPr/>
            <p:nvPr/>
          </p:nvSpPr>
          <p:spPr>
            <a:xfrm rot="10800000">
              <a:off x="2960839" y="2930957"/>
              <a:ext cx="1196539" cy="401442"/>
            </a:xfrm>
            <a:prstGeom prst="leftRightArrow">
              <a:avLst>
                <a:gd name="adj1" fmla="val 60000"/>
                <a:gd name="adj2"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9"/>
            <p:cNvSpPr txBox="1"/>
            <p:nvPr/>
          </p:nvSpPr>
          <p:spPr>
            <a:xfrm>
              <a:off x="3081272" y="3011245"/>
              <a:ext cx="955673" cy="24086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Arial"/>
                <a:buNone/>
              </a:pPr>
              <a:endParaRPr sz="1400">
                <a:solidFill>
                  <a:schemeClr val="lt1"/>
                </a:solidFill>
                <a:latin typeface="Arial"/>
                <a:ea typeface="Arial"/>
                <a:cs typeface="Arial"/>
                <a:sym typeface="Arial"/>
              </a:endParaRPr>
            </a:p>
          </p:txBody>
        </p:sp>
        <p:sp>
          <p:nvSpPr>
            <p:cNvPr id="638" name="Google Shape;638;p49"/>
            <p:cNvSpPr/>
            <p:nvPr/>
          </p:nvSpPr>
          <p:spPr>
            <a:xfrm>
              <a:off x="517314" y="2558189"/>
              <a:ext cx="2293957" cy="1146978"/>
            </a:xfrm>
            <a:prstGeom prst="roundRect">
              <a:avLst>
                <a:gd name="adj" fmla="val 10000"/>
              </a:avLst>
            </a:prstGeom>
            <a:solidFill>
              <a:srgbClr val="C98D0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9"/>
            <p:cNvSpPr txBox="1"/>
            <p:nvPr/>
          </p:nvSpPr>
          <p:spPr>
            <a:xfrm>
              <a:off x="550908" y="2591783"/>
              <a:ext cx="2226769" cy="1079790"/>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fr-CA" sz="1700" cap="none">
                  <a:solidFill>
                    <a:schemeClr val="lt1"/>
                  </a:solidFill>
                  <a:latin typeface="Arial"/>
                  <a:ea typeface="Arial"/>
                  <a:cs typeface="Arial"/>
                  <a:sym typeface="Arial"/>
                </a:rPr>
                <a:t>ORGANISATIONS ET ENTREPRISES</a:t>
              </a:r>
              <a:endParaRPr sz="1700">
                <a:solidFill>
                  <a:schemeClr val="lt1"/>
                </a:solidFill>
                <a:latin typeface="Arial"/>
                <a:ea typeface="Arial"/>
                <a:cs typeface="Arial"/>
                <a:sym typeface="Arial"/>
              </a:endParaRPr>
            </a:p>
          </p:txBody>
        </p:sp>
        <p:sp>
          <p:nvSpPr>
            <p:cNvPr id="640" name="Google Shape;640;p49"/>
            <p:cNvSpPr/>
            <p:nvPr/>
          </p:nvSpPr>
          <p:spPr>
            <a:xfrm rot="-3207409">
              <a:off x="1475658" y="1652625"/>
              <a:ext cx="1196539" cy="401442"/>
            </a:xfrm>
            <a:prstGeom prst="leftRightArrow">
              <a:avLst>
                <a:gd name="adj1" fmla="val 60000"/>
                <a:gd name="adj2"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9"/>
            <p:cNvSpPr txBox="1"/>
            <p:nvPr/>
          </p:nvSpPr>
          <p:spPr>
            <a:xfrm rot="-3207409">
              <a:off x="1596091" y="1732913"/>
              <a:ext cx="955673" cy="24086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Arial"/>
                <a:buNone/>
              </a:pPr>
              <a:endParaRPr sz="1400">
                <a:solidFill>
                  <a:schemeClr val="lt1"/>
                </a:solidFill>
                <a:latin typeface="Arial"/>
                <a:ea typeface="Arial"/>
                <a:cs typeface="Arial"/>
                <a:sym typeface="Arial"/>
              </a:endParaRPr>
            </a:p>
          </p:txBody>
        </p:sp>
      </p:grpSp>
      <p:sp>
        <p:nvSpPr>
          <p:cNvPr id="642" name="Google Shape;642;p49"/>
          <p:cNvSpPr txBox="1"/>
          <p:nvPr/>
        </p:nvSpPr>
        <p:spPr>
          <a:xfrm>
            <a:off x="685800" y="283464"/>
            <a:ext cx="10744200" cy="404813"/>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chemeClr val="dk1"/>
              </a:buClr>
              <a:buSzPts val="1600"/>
              <a:buFont typeface="Arial"/>
              <a:buNone/>
            </a:pPr>
            <a:r>
              <a:rPr lang="fr-CA" sz="1600" b="0" cap="none">
                <a:solidFill>
                  <a:schemeClr val="dk1"/>
                </a:solidFill>
                <a:latin typeface="Arial"/>
                <a:ea typeface="Arial"/>
                <a:cs typeface="Arial"/>
                <a:sym typeface="Arial"/>
              </a:rPr>
              <a:t>3. ORIENTATIONS POUR L’INNOVATION DURABLE</a:t>
            </a:r>
            <a:endParaRPr/>
          </a:p>
        </p:txBody>
      </p:sp>
      <p:cxnSp>
        <p:nvCxnSpPr>
          <p:cNvPr id="643" name="Google Shape;643;p49"/>
          <p:cNvCxnSpPr/>
          <p:nvPr/>
        </p:nvCxnSpPr>
        <p:spPr>
          <a:xfrm>
            <a:off x="691116" y="1244011"/>
            <a:ext cx="3423684" cy="0"/>
          </a:xfrm>
          <a:prstGeom prst="straightConnector1">
            <a:avLst/>
          </a:prstGeom>
          <a:noFill/>
          <a:ln w="12700" cap="flat" cmpd="sng">
            <a:solidFill>
              <a:schemeClr val="dk1"/>
            </a:solidFill>
            <a:prstDash val="solid"/>
            <a:miter lim="800000"/>
            <a:headEnd type="none" w="sm" len="sm"/>
            <a:tailEnd type="none" w="sm" len="sm"/>
          </a:ln>
        </p:spPr>
      </p:cxnSp>
      <p:sp>
        <p:nvSpPr>
          <p:cNvPr id="644" name="Google Shape;644;p49"/>
          <p:cNvSpPr txBox="1"/>
          <p:nvPr/>
        </p:nvSpPr>
        <p:spPr>
          <a:xfrm>
            <a:off x="685800" y="754912"/>
            <a:ext cx="10744200" cy="868680"/>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chemeClr val="accent3"/>
              </a:buClr>
              <a:buSzPts val="2800"/>
              <a:buFont typeface="Arial"/>
              <a:buNone/>
            </a:pPr>
            <a:r>
              <a:rPr lang="fr-CA" sz="2800" b="1" cap="none">
                <a:solidFill>
                  <a:schemeClr val="accent3"/>
                </a:solidFill>
                <a:latin typeface="Arial"/>
                <a:ea typeface="Arial"/>
                <a:cs typeface="Arial"/>
                <a:sym typeface="Arial"/>
              </a:rPr>
              <a:t>3.2. Domaines d’action</a:t>
            </a:r>
            <a:endParaRPr/>
          </a:p>
        </p:txBody>
      </p:sp>
      <p:grpSp>
        <p:nvGrpSpPr>
          <p:cNvPr id="645" name="Google Shape;645;p49"/>
          <p:cNvGrpSpPr/>
          <p:nvPr/>
        </p:nvGrpSpPr>
        <p:grpSpPr>
          <a:xfrm>
            <a:off x="822719" y="1390905"/>
            <a:ext cx="10971175" cy="4095495"/>
            <a:chOff x="822719" y="1390905"/>
            <a:chExt cx="10971175" cy="4095495"/>
          </a:xfrm>
        </p:grpSpPr>
        <p:grpSp>
          <p:nvGrpSpPr>
            <p:cNvPr id="646" name="Google Shape;646;p49"/>
            <p:cNvGrpSpPr/>
            <p:nvPr/>
          </p:nvGrpSpPr>
          <p:grpSpPr>
            <a:xfrm>
              <a:off x="7302380" y="1390905"/>
              <a:ext cx="3306521" cy="1623960"/>
              <a:chOff x="7302380" y="1390905"/>
              <a:chExt cx="3306521" cy="1623960"/>
            </a:xfrm>
          </p:grpSpPr>
          <p:sp>
            <p:nvSpPr>
              <p:cNvPr id="647" name="Google Shape;647;p49"/>
              <p:cNvSpPr/>
              <p:nvPr/>
            </p:nvSpPr>
            <p:spPr>
              <a:xfrm flipH="1">
                <a:off x="7302380" y="1390905"/>
                <a:ext cx="3306521" cy="1623959"/>
              </a:xfrm>
              <a:prstGeom prst="homePlate">
                <a:avLst>
                  <a:gd name="adj" fmla="val 13139"/>
                </a:avLst>
              </a:prstGeom>
              <a:solidFill>
                <a:srgbClr val="FCD6D2"/>
              </a:solidFill>
              <a:ln w="190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48" name="Google Shape;648;p49"/>
              <p:cNvSpPr/>
              <p:nvPr/>
            </p:nvSpPr>
            <p:spPr>
              <a:xfrm>
                <a:off x="7539129" y="1390905"/>
                <a:ext cx="3069772" cy="162396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fr-CA" sz="1200">
                    <a:solidFill>
                      <a:srgbClr val="000000"/>
                    </a:solidFill>
                    <a:latin typeface="Arial"/>
                    <a:ea typeface="Arial"/>
                    <a:cs typeface="Arial"/>
                    <a:sym typeface="Arial"/>
                  </a:rPr>
                  <a:t>Orienter l’innovation vers des objectifs de durabilité</a:t>
                </a:r>
                <a:endParaRPr/>
              </a:p>
              <a:p>
                <a:pPr marL="0" marR="0" lvl="0" indent="0" algn="l" rtl="0">
                  <a:lnSpc>
                    <a:spcPct val="90000"/>
                  </a:lnSpc>
                  <a:spcBef>
                    <a:spcPts val="600"/>
                  </a:spcBef>
                  <a:spcAft>
                    <a:spcPts val="0"/>
                  </a:spcAft>
                  <a:buNone/>
                </a:pPr>
                <a:r>
                  <a:rPr lang="fr-CA" sz="1200">
                    <a:solidFill>
                      <a:srgbClr val="000000"/>
                    </a:solidFill>
                    <a:latin typeface="Arial"/>
                    <a:ea typeface="Arial"/>
                    <a:cs typeface="Arial"/>
                    <a:sym typeface="Arial"/>
                  </a:rPr>
                  <a:t>Innovation durable à l’échelle urbaine</a:t>
                </a:r>
                <a:endParaRPr sz="1200">
                  <a:solidFill>
                    <a:srgbClr val="000000"/>
                  </a:solidFill>
                  <a:latin typeface="Arial"/>
                  <a:ea typeface="Arial"/>
                  <a:cs typeface="Arial"/>
                  <a:sym typeface="Arial"/>
                </a:endParaRPr>
              </a:p>
              <a:p>
                <a:pPr marL="0" marR="0" lvl="0" indent="0" algn="l" rtl="0">
                  <a:lnSpc>
                    <a:spcPct val="90000"/>
                  </a:lnSpc>
                  <a:spcBef>
                    <a:spcPts val="600"/>
                  </a:spcBef>
                  <a:spcAft>
                    <a:spcPts val="0"/>
                  </a:spcAft>
                  <a:buNone/>
                </a:pPr>
                <a:r>
                  <a:rPr lang="fr-CA" sz="1200">
                    <a:solidFill>
                      <a:srgbClr val="000000"/>
                    </a:solidFill>
                    <a:latin typeface="Arial"/>
                    <a:ea typeface="Arial"/>
                    <a:cs typeface="Arial"/>
                    <a:sym typeface="Arial"/>
                  </a:rPr>
                  <a:t>Approche de gestion de la transition</a:t>
                </a:r>
                <a:endParaRPr/>
              </a:p>
              <a:p>
                <a:pPr marL="0" marR="0" lvl="0" indent="0" algn="l" rtl="0">
                  <a:lnSpc>
                    <a:spcPct val="90000"/>
                  </a:lnSpc>
                  <a:spcBef>
                    <a:spcPts val="600"/>
                  </a:spcBef>
                  <a:spcAft>
                    <a:spcPts val="0"/>
                  </a:spcAft>
                  <a:buNone/>
                </a:pPr>
                <a:r>
                  <a:rPr lang="fr-CA" sz="1200">
                    <a:solidFill>
                      <a:srgbClr val="000000"/>
                    </a:solidFill>
                    <a:latin typeface="Arial"/>
                    <a:ea typeface="Arial"/>
                    <a:cs typeface="Arial"/>
                    <a:sym typeface="Arial"/>
                  </a:rPr>
                  <a:t>Mobiliser les forces de l’innovation sociale</a:t>
                </a:r>
                <a:endParaRPr/>
              </a:p>
              <a:p>
                <a:pPr marL="0" marR="0" lvl="0" indent="0" algn="l" rtl="0">
                  <a:lnSpc>
                    <a:spcPct val="90000"/>
                  </a:lnSpc>
                  <a:spcBef>
                    <a:spcPts val="600"/>
                  </a:spcBef>
                  <a:spcAft>
                    <a:spcPts val="0"/>
                  </a:spcAft>
                  <a:buNone/>
                </a:pPr>
                <a:r>
                  <a:rPr lang="fr-CA" sz="1200">
                    <a:solidFill>
                      <a:srgbClr val="000000"/>
                    </a:solidFill>
                    <a:latin typeface="Arial"/>
                    <a:ea typeface="Arial"/>
                    <a:cs typeface="Arial"/>
                    <a:sym typeface="Arial"/>
                  </a:rPr>
                  <a:t>Investir en innovation durable</a:t>
                </a:r>
                <a:endParaRPr sz="1200">
                  <a:solidFill>
                    <a:srgbClr val="000000"/>
                  </a:solidFill>
                  <a:latin typeface="Arial"/>
                  <a:ea typeface="Arial"/>
                  <a:cs typeface="Arial"/>
                  <a:sym typeface="Arial"/>
                </a:endParaRPr>
              </a:p>
              <a:p>
                <a:pPr marL="0" marR="0" lvl="0" indent="0" algn="l" rtl="0">
                  <a:lnSpc>
                    <a:spcPct val="90000"/>
                  </a:lnSpc>
                  <a:spcBef>
                    <a:spcPts val="600"/>
                  </a:spcBef>
                  <a:spcAft>
                    <a:spcPts val="0"/>
                  </a:spcAft>
                  <a:buNone/>
                </a:pPr>
                <a:r>
                  <a:rPr lang="fr-CA" sz="1200">
                    <a:solidFill>
                      <a:srgbClr val="000000"/>
                    </a:solidFill>
                    <a:latin typeface="Arial"/>
                    <a:ea typeface="Arial"/>
                    <a:cs typeface="Arial"/>
                    <a:sym typeface="Arial"/>
                  </a:rPr>
                  <a:t>Profiter du potentiel de l’écofiscalité</a:t>
                </a:r>
                <a:endParaRPr sz="1200">
                  <a:solidFill>
                    <a:srgbClr val="000000"/>
                  </a:solidFill>
                  <a:latin typeface="Arial"/>
                  <a:ea typeface="Arial"/>
                  <a:cs typeface="Arial"/>
                  <a:sym typeface="Arial"/>
                </a:endParaRPr>
              </a:p>
            </p:txBody>
          </p:sp>
        </p:grpSp>
        <p:grpSp>
          <p:nvGrpSpPr>
            <p:cNvPr id="649" name="Google Shape;649;p49"/>
            <p:cNvGrpSpPr/>
            <p:nvPr/>
          </p:nvGrpSpPr>
          <p:grpSpPr>
            <a:xfrm>
              <a:off x="822719" y="4251711"/>
              <a:ext cx="2267339" cy="1088447"/>
              <a:chOff x="822719" y="4251711"/>
              <a:chExt cx="2267339" cy="1088447"/>
            </a:xfrm>
          </p:grpSpPr>
          <p:sp>
            <p:nvSpPr>
              <p:cNvPr id="650" name="Google Shape;650;p49"/>
              <p:cNvSpPr/>
              <p:nvPr/>
            </p:nvSpPr>
            <p:spPr>
              <a:xfrm>
                <a:off x="822719" y="4251712"/>
                <a:ext cx="2267339" cy="1088446"/>
              </a:xfrm>
              <a:prstGeom prst="homePlate">
                <a:avLst>
                  <a:gd name="adj" fmla="val 13139"/>
                </a:avLst>
              </a:prstGeom>
              <a:solidFill>
                <a:srgbClr val="FFF0CE"/>
              </a:solidFill>
              <a:ln w="19050" cap="flat" cmpd="sng">
                <a:solidFill>
                  <a:srgbClr val="C98D0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51" name="Google Shape;651;p49"/>
              <p:cNvSpPr/>
              <p:nvPr/>
            </p:nvSpPr>
            <p:spPr>
              <a:xfrm>
                <a:off x="888844" y="4251711"/>
                <a:ext cx="2135088" cy="108844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fr-CA" sz="1200">
                    <a:solidFill>
                      <a:srgbClr val="000000"/>
                    </a:solidFill>
                    <a:latin typeface="Arial"/>
                    <a:ea typeface="Arial"/>
                    <a:cs typeface="Arial"/>
                    <a:sym typeface="Arial"/>
                  </a:rPr>
                  <a:t>Consolider l’écosystème de l’ID</a:t>
                </a:r>
                <a:endParaRPr/>
              </a:p>
              <a:p>
                <a:pPr marL="0" marR="0" lvl="0" indent="0" algn="l" rtl="0">
                  <a:lnSpc>
                    <a:spcPct val="90000"/>
                  </a:lnSpc>
                  <a:spcBef>
                    <a:spcPts val="600"/>
                  </a:spcBef>
                  <a:spcAft>
                    <a:spcPts val="0"/>
                  </a:spcAft>
                  <a:buNone/>
                </a:pPr>
                <a:endParaRPr sz="1200">
                  <a:solidFill>
                    <a:srgbClr val="000000"/>
                  </a:solidFill>
                  <a:latin typeface="Arial"/>
                  <a:ea typeface="Arial"/>
                  <a:cs typeface="Arial"/>
                  <a:sym typeface="Arial"/>
                </a:endParaRPr>
              </a:p>
              <a:p>
                <a:pPr marL="0" marR="0" lvl="0" indent="0" algn="l" rtl="0">
                  <a:lnSpc>
                    <a:spcPct val="90000"/>
                  </a:lnSpc>
                  <a:spcBef>
                    <a:spcPts val="600"/>
                  </a:spcBef>
                  <a:spcAft>
                    <a:spcPts val="0"/>
                  </a:spcAft>
                  <a:buNone/>
                </a:pPr>
                <a:r>
                  <a:rPr lang="fr-CA" sz="1200">
                    <a:solidFill>
                      <a:srgbClr val="000000"/>
                    </a:solidFill>
                    <a:latin typeface="Arial"/>
                    <a:ea typeface="Arial"/>
                    <a:cs typeface="Arial"/>
                    <a:sym typeface="Arial"/>
                  </a:rPr>
                  <a:t>Développer une gestion stratégique de niches d’ID</a:t>
                </a:r>
                <a:endParaRPr sz="1200">
                  <a:solidFill>
                    <a:srgbClr val="000000"/>
                  </a:solidFill>
                  <a:latin typeface="Arial"/>
                  <a:ea typeface="Arial"/>
                  <a:cs typeface="Arial"/>
                  <a:sym typeface="Arial"/>
                </a:endParaRPr>
              </a:p>
              <a:p>
                <a:pPr marL="0" marR="0" lvl="0" indent="0" algn="l" rtl="0">
                  <a:lnSpc>
                    <a:spcPct val="90000"/>
                  </a:lnSpc>
                  <a:spcBef>
                    <a:spcPts val="600"/>
                  </a:spcBef>
                  <a:spcAft>
                    <a:spcPts val="0"/>
                  </a:spcAft>
                  <a:buNone/>
                </a:pPr>
                <a:endParaRPr sz="1200">
                  <a:solidFill>
                    <a:srgbClr val="000000"/>
                  </a:solidFill>
                  <a:latin typeface="Arial"/>
                  <a:ea typeface="Arial"/>
                  <a:cs typeface="Arial"/>
                  <a:sym typeface="Arial"/>
                </a:endParaRPr>
              </a:p>
            </p:txBody>
          </p:sp>
        </p:grpSp>
        <p:grpSp>
          <p:nvGrpSpPr>
            <p:cNvPr id="652" name="Google Shape;652;p49"/>
            <p:cNvGrpSpPr/>
            <p:nvPr/>
          </p:nvGrpSpPr>
          <p:grpSpPr>
            <a:xfrm>
              <a:off x="9199984" y="4105469"/>
              <a:ext cx="2593910" cy="1380931"/>
              <a:chOff x="9199984" y="4105469"/>
              <a:chExt cx="2593910" cy="1380931"/>
            </a:xfrm>
          </p:grpSpPr>
          <p:sp>
            <p:nvSpPr>
              <p:cNvPr id="653" name="Google Shape;653;p49"/>
              <p:cNvSpPr/>
              <p:nvPr/>
            </p:nvSpPr>
            <p:spPr>
              <a:xfrm flipH="1">
                <a:off x="9199984" y="4105470"/>
                <a:ext cx="2593910" cy="1380930"/>
              </a:xfrm>
              <a:prstGeom prst="homePlate">
                <a:avLst>
                  <a:gd name="adj" fmla="val 13139"/>
                </a:avLst>
              </a:prstGeom>
              <a:solidFill>
                <a:srgbClr val="D6E9D3"/>
              </a:solidFill>
              <a:ln w="190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54" name="Google Shape;654;p49"/>
              <p:cNvSpPr/>
              <p:nvPr/>
            </p:nvSpPr>
            <p:spPr>
              <a:xfrm>
                <a:off x="9377261" y="4105469"/>
                <a:ext cx="2360114" cy="138093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fr-CA" sz="1200">
                    <a:solidFill>
                      <a:srgbClr val="000000"/>
                    </a:solidFill>
                    <a:latin typeface="Arial"/>
                    <a:ea typeface="Arial"/>
                    <a:cs typeface="Arial"/>
                    <a:sym typeface="Arial"/>
                  </a:rPr>
                  <a:t>Programmes de recherche sur l’ID</a:t>
                </a:r>
                <a:endParaRPr/>
              </a:p>
              <a:p>
                <a:pPr marL="0" marR="0" lvl="0" indent="0" algn="l" rtl="0">
                  <a:lnSpc>
                    <a:spcPct val="90000"/>
                  </a:lnSpc>
                  <a:spcBef>
                    <a:spcPts val="600"/>
                  </a:spcBef>
                  <a:spcAft>
                    <a:spcPts val="0"/>
                  </a:spcAft>
                  <a:buNone/>
                </a:pPr>
                <a:r>
                  <a:rPr lang="fr-CA" sz="1200">
                    <a:solidFill>
                      <a:srgbClr val="000000"/>
                    </a:solidFill>
                    <a:latin typeface="Arial"/>
                    <a:ea typeface="Arial"/>
                    <a:cs typeface="Arial"/>
                    <a:sym typeface="Arial"/>
                  </a:rPr>
                  <a:t>Programmes d’enseignement pour l’ID</a:t>
                </a:r>
                <a:endParaRPr sz="1200">
                  <a:solidFill>
                    <a:srgbClr val="000000"/>
                  </a:solidFill>
                  <a:latin typeface="Arial"/>
                  <a:ea typeface="Arial"/>
                  <a:cs typeface="Arial"/>
                  <a:sym typeface="Arial"/>
                </a:endParaRPr>
              </a:p>
              <a:p>
                <a:pPr marL="0" marR="0" lvl="0" indent="0" algn="l" rtl="0">
                  <a:lnSpc>
                    <a:spcPct val="90000"/>
                  </a:lnSpc>
                  <a:spcBef>
                    <a:spcPts val="600"/>
                  </a:spcBef>
                  <a:spcAft>
                    <a:spcPts val="0"/>
                  </a:spcAft>
                  <a:buNone/>
                </a:pPr>
                <a:r>
                  <a:rPr lang="fr-CA" sz="1200">
                    <a:solidFill>
                      <a:srgbClr val="000000"/>
                    </a:solidFill>
                    <a:latin typeface="Arial"/>
                    <a:ea typeface="Arial"/>
                    <a:cs typeface="Arial"/>
                    <a:sym typeface="Arial"/>
                  </a:rPr>
                  <a:t>Partenariats inter-institutionnels pour la recherche et le transfert en industrie</a:t>
                </a:r>
                <a:endParaRPr sz="1200">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50"/>
          <p:cNvSpPr txBox="1">
            <a:spLocks noGrp="1"/>
          </p:cNvSpPr>
          <p:nvPr>
            <p:ph type="title"/>
          </p:nvPr>
        </p:nvSpPr>
        <p:spPr>
          <a:xfrm>
            <a:off x="685800" y="754912"/>
            <a:ext cx="10744200" cy="86868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3"/>
              </a:buClr>
              <a:buSzPts val="2800"/>
              <a:buFont typeface="Arial"/>
              <a:buNone/>
            </a:pPr>
            <a:r>
              <a:rPr lang="fr-CA"/>
              <a:t>Pôles de liaison</a:t>
            </a:r>
            <a:endParaRPr/>
          </a:p>
        </p:txBody>
      </p:sp>
      <p:sp>
        <p:nvSpPr>
          <p:cNvPr id="661" name="Google Shape;661;p50"/>
          <p:cNvSpPr txBox="1">
            <a:spLocks noGrp="1"/>
          </p:cNvSpPr>
          <p:nvPr>
            <p:ph type="body" idx="1"/>
          </p:nvPr>
        </p:nvSpPr>
        <p:spPr>
          <a:xfrm>
            <a:off x="685800" y="283464"/>
            <a:ext cx="10744200" cy="404813"/>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1600"/>
              <a:buNone/>
            </a:pPr>
            <a:r>
              <a:rPr lang="fr-CA"/>
              <a:t>ÉCOSYSTÈME ET PROJETS</a:t>
            </a:r>
            <a:endParaRPr/>
          </a:p>
        </p:txBody>
      </p:sp>
      <p:sp>
        <p:nvSpPr>
          <p:cNvPr id="662" name="Google Shape;662;p50"/>
          <p:cNvSpPr/>
          <p:nvPr/>
        </p:nvSpPr>
        <p:spPr>
          <a:xfrm>
            <a:off x="216568" y="0"/>
            <a:ext cx="3448925" cy="148647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3" name="Google Shape;663;p50"/>
          <p:cNvSpPr/>
          <p:nvPr/>
        </p:nvSpPr>
        <p:spPr>
          <a:xfrm>
            <a:off x="1027901" y="2422390"/>
            <a:ext cx="5040000" cy="646331"/>
          </a:xfrm>
          <a:prstGeom prst="rect">
            <a:avLst/>
          </a:prstGeom>
          <a:noFill/>
          <a:ln>
            <a:noFill/>
          </a:ln>
        </p:spPr>
        <p:txBody>
          <a:bodyPr spcFirstLastPara="1" wrap="square" lIns="91425" tIns="45700" rIns="91425" bIns="45700" anchor="t" anchorCtr="0">
            <a:noAutofit/>
          </a:bodyPr>
          <a:lstStyle/>
          <a:p>
            <a:pPr marL="0" marR="0" lvl="1" indent="0" algn="l" rtl="0">
              <a:spcBef>
                <a:spcPts val="0"/>
              </a:spcBef>
              <a:spcAft>
                <a:spcPts val="0"/>
              </a:spcAft>
              <a:buNone/>
            </a:pPr>
            <a:r>
              <a:rPr lang="fr-CA" sz="1800" b="1" i="0" u="none" strike="noStrike" cap="none">
                <a:solidFill>
                  <a:schemeClr val="dk2"/>
                </a:solidFill>
                <a:latin typeface="Arial"/>
                <a:ea typeface="Arial"/>
                <a:cs typeface="Arial"/>
                <a:sym typeface="Arial"/>
              </a:rPr>
              <a:t>Orienter l’innovation vers des objectifs de durabilité</a:t>
            </a:r>
            <a:endParaRPr sz="2800" b="1" i="0" u="none" strike="noStrike" cap="none">
              <a:solidFill>
                <a:schemeClr val="dk2"/>
              </a:solidFill>
              <a:latin typeface="Arial"/>
              <a:ea typeface="Arial"/>
              <a:cs typeface="Arial"/>
              <a:sym typeface="Arial"/>
            </a:endParaRPr>
          </a:p>
        </p:txBody>
      </p:sp>
      <p:sp>
        <p:nvSpPr>
          <p:cNvPr id="664" name="Google Shape;664;p50"/>
          <p:cNvSpPr txBox="1"/>
          <p:nvPr/>
        </p:nvSpPr>
        <p:spPr>
          <a:xfrm>
            <a:off x="685800" y="801567"/>
            <a:ext cx="10744200" cy="868680"/>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chemeClr val="accent5"/>
              </a:buClr>
              <a:buSzPts val="2800"/>
              <a:buFont typeface="Arial"/>
              <a:buNone/>
            </a:pPr>
            <a:r>
              <a:rPr lang="fr-CA" sz="2800" b="1" cap="none">
                <a:solidFill>
                  <a:schemeClr val="accent5"/>
                </a:solidFill>
                <a:latin typeface="Arial"/>
                <a:ea typeface="Arial"/>
                <a:cs typeface="Arial"/>
                <a:sym typeface="Arial"/>
              </a:rPr>
              <a:t>Politiques publiques</a:t>
            </a:r>
            <a:endParaRPr sz="2800" b="1" cap="none">
              <a:solidFill>
                <a:schemeClr val="accent5"/>
              </a:solidFill>
              <a:latin typeface="Arial"/>
              <a:ea typeface="Arial"/>
              <a:cs typeface="Arial"/>
              <a:sym typeface="Arial"/>
            </a:endParaRPr>
          </a:p>
        </p:txBody>
      </p:sp>
      <p:sp>
        <p:nvSpPr>
          <p:cNvPr id="665" name="Google Shape;665;p50"/>
          <p:cNvSpPr txBox="1"/>
          <p:nvPr/>
        </p:nvSpPr>
        <p:spPr>
          <a:xfrm>
            <a:off x="685800" y="283464"/>
            <a:ext cx="10744200" cy="404813"/>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chemeClr val="dk1"/>
              </a:buClr>
              <a:buSzPts val="1600"/>
              <a:buFont typeface="Arial"/>
              <a:buNone/>
            </a:pPr>
            <a:r>
              <a:rPr lang="fr-CA" sz="1600" b="0" cap="none">
                <a:solidFill>
                  <a:schemeClr val="dk1"/>
                </a:solidFill>
                <a:latin typeface="Arial"/>
                <a:ea typeface="Arial"/>
                <a:cs typeface="Arial"/>
                <a:sym typeface="Arial"/>
              </a:rPr>
              <a:t>3. ORIENTATIONS POUR L’INNOVATION DURABLE</a:t>
            </a:r>
            <a:endParaRPr/>
          </a:p>
        </p:txBody>
      </p:sp>
      <p:sp>
        <p:nvSpPr>
          <p:cNvPr id="666" name="Google Shape;666;p50"/>
          <p:cNvSpPr/>
          <p:nvPr/>
        </p:nvSpPr>
        <p:spPr>
          <a:xfrm>
            <a:off x="6843996" y="2422390"/>
            <a:ext cx="5040000" cy="646331"/>
          </a:xfrm>
          <a:prstGeom prst="rect">
            <a:avLst/>
          </a:prstGeom>
          <a:noFill/>
          <a:ln>
            <a:noFill/>
          </a:ln>
        </p:spPr>
        <p:txBody>
          <a:bodyPr spcFirstLastPara="1" wrap="square" lIns="91425" tIns="45700" rIns="91425" bIns="45700" anchor="t" anchorCtr="0">
            <a:noAutofit/>
          </a:bodyPr>
          <a:lstStyle/>
          <a:p>
            <a:pPr marL="0" marR="0" lvl="1" indent="0" algn="l" rtl="0">
              <a:spcBef>
                <a:spcPts val="0"/>
              </a:spcBef>
              <a:spcAft>
                <a:spcPts val="0"/>
              </a:spcAft>
              <a:buNone/>
            </a:pPr>
            <a:r>
              <a:rPr lang="fr-CA" sz="1800" b="1" i="0" u="none" strike="noStrike" cap="none">
                <a:solidFill>
                  <a:schemeClr val="dk2"/>
                </a:solidFill>
                <a:latin typeface="Arial"/>
                <a:ea typeface="Arial"/>
                <a:cs typeface="Arial"/>
                <a:sym typeface="Arial"/>
              </a:rPr>
              <a:t>Mettre en place des stratégies d’innovation durable à l’échelle urbaine</a:t>
            </a:r>
            <a:endParaRPr sz="2800" b="1" i="0" u="none" strike="noStrike" cap="none">
              <a:solidFill>
                <a:schemeClr val="dk2"/>
              </a:solidFill>
              <a:latin typeface="Arial"/>
              <a:ea typeface="Arial"/>
              <a:cs typeface="Arial"/>
              <a:sym typeface="Arial"/>
            </a:endParaRPr>
          </a:p>
        </p:txBody>
      </p:sp>
      <p:sp>
        <p:nvSpPr>
          <p:cNvPr id="667" name="Google Shape;667;p50"/>
          <p:cNvSpPr/>
          <p:nvPr/>
        </p:nvSpPr>
        <p:spPr>
          <a:xfrm>
            <a:off x="511722" y="2422390"/>
            <a:ext cx="50526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800" b="1">
                <a:solidFill>
                  <a:schemeClr val="dk2"/>
                </a:solidFill>
                <a:latin typeface="Arial"/>
                <a:ea typeface="Arial"/>
                <a:cs typeface="Arial"/>
                <a:sym typeface="Arial"/>
              </a:rPr>
              <a:t>1.1</a:t>
            </a:r>
            <a:endParaRPr sz="1800">
              <a:solidFill>
                <a:schemeClr val="dk2"/>
              </a:solidFill>
              <a:latin typeface="Arial"/>
              <a:ea typeface="Arial"/>
              <a:cs typeface="Arial"/>
              <a:sym typeface="Arial"/>
            </a:endParaRPr>
          </a:p>
        </p:txBody>
      </p:sp>
      <p:sp>
        <p:nvSpPr>
          <p:cNvPr id="668" name="Google Shape;668;p50"/>
          <p:cNvSpPr/>
          <p:nvPr/>
        </p:nvSpPr>
        <p:spPr>
          <a:xfrm>
            <a:off x="6329965" y="2422390"/>
            <a:ext cx="61075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800" b="1">
                <a:solidFill>
                  <a:schemeClr val="dk2"/>
                </a:solidFill>
                <a:latin typeface="Arial"/>
                <a:ea typeface="Arial"/>
                <a:cs typeface="Arial"/>
                <a:sym typeface="Arial"/>
              </a:rPr>
              <a:t>1.2</a:t>
            </a:r>
            <a:endParaRPr sz="1800">
              <a:solidFill>
                <a:schemeClr val="dk2"/>
              </a:solidFill>
              <a:latin typeface="Arial"/>
              <a:ea typeface="Arial"/>
              <a:cs typeface="Arial"/>
              <a:sym typeface="Arial"/>
            </a:endParaRPr>
          </a:p>
        </p:txBody>
      </p:sp>
      <p:sp>
        <p:nvSpPr>
          <p:cNvPr id="669" name="Google Shape;669;p50"/>
          <p:cNvSpPr/>
          <p:nvPr/>
        </p:nvSpPr>
        <p:spPr>
          <a:xfrm>
            <a:off x="894638" y="2981757"/>
            <a:ext cx="5040000" cy="2593625"/>
          </a:xfrm>
          <a:prstGeom prst="roundRect">
            <a:avLst>
              <a:gd name="adj" fmla="val 16667"/>
            </a:avLst>
          </a:prstGeom>
          <a:noFill/>
          <a:ln>
            <a:noFill/>
          </a:ln>
        </p:spPr>
        <p:txBody>
          <a:bodyPr spcFirstLastPara="1" wrap="square" lIns="91425" tIns="45700" rIns="91425" bIns="45700" anchor="t" anchorCtr="0">
            <a:noAutofit/>
          </a:bodyPr>
          <a:lstStyle/>
          <a:p>
            <a:pPr marL="285750" marR="0" lvl="0" indent="-285750" algn="just" rtl="0">
              <a:spcBef>
                <a:spcPts val="0"/>
              </a:spcBef>
              <a:spcAft>
                <a:spcPts val="0"/>
              </a:spcAft>
              <a:buClr>
                <a:srgbClr val="262626"/>
              </a:buClr>
              <a:buSzPts val="1400"/>
              <a:buFont typeface="Noto Sans Symbols"/>
              <a:buChar char="❑"/>
            </a:pPr>
            <a:r>
              <a:rPr lang="fr-CA" sz="1400">
                <a:solidFill>
                  <a:srgbClr val="262626"/>
                </a:solidFill>
                <a:latin typeface="Arial"/>
                <a:ea typeface="Arial"/>
                <a:cs typeface="Arial"/>
                <a:sym typeface="Arial"/>
              </a:rPr>
              <a:t>Définir des objectifs (décarbonation, dématérialisation, bien-être humain)</a:t>
            </a:r>
            <a:endParaRPr/>
          </a:p>
          <a:p>
            <a:pPr marL="357188" marR="0" lvl="1" indent="-171450" algn="just" rtl="0">
              <a:spcBef>
                <a:spcPts val="200"/>
              </a:spcBef>
              <a:spcAft>
                <a:spcPts val="0"/>
              </a:spcAft>
              <a:buClr>
                <a:srgbClr val="262626"/>
              </a:buClr>
              <a:buSzPts val="1200"/>
              <a:buFont typeface="Courier New"/>
              <a:buChar char="o"/>
            </a:pPr>
            <a:r>
              <a:rPr lang="fr-CA" sz="1200" b="0" i="0" u="none" strike="noStrike" cap="none">
                <a:solidFill>
                  <a:srgbClr val="262626"/>
                </a:solidFill>
                <a:latin typeface="Arial"/>
                <a:ea typeface="Arial"/>
                <a:cs typeface="Arial"/>
                <a:sym typeface="Arial"/>
              </a:rPr>
              <a:t>Orienter l’ensemble des acteurs</a:t>
            </a:r>
            <a:endParaRPr/>
          </a:p>
          <a:p>
            <a:pPr marL="357188" marR="0" lvl="1" indent="-171450" algn="just" rtl="0">
              <a:spcBef>
                <a:spcPts val="200"/>
              </a:spcBef>
              <a:spcAft>
                <a:spcPts val="0"/>
              </a:spcAft>
              <a:buClr>
                <a:srgbClr val="262626"/>
              </a:buClr>
              <a:buSzPts val="1200"/>
              <a:buFont typeface="Courier New"/>
              <a:buChar char="o"/>
            </a:pPr>
            <a:r>
              <a:rPr lang="fr-CA" sz="1200" b="0" i="0" u="none" strike="noStrike" cap="none">
                <a:solidFill>
                  <a:srgbClr val="262626"/>
                </a:solidFill>
                <a:latin typeface="Arial"/>
                <a:ea typeface="Arial"/>
                <a:cs typeface="Arial"/>
                <a:sym typeface="Arial"/>
              </a:rPr>
              <a:t>Cohérence de l’ensemble de l’action gouvernementale</a:t>
            </a:r>
            <a:endParaRPr/>
          </a:p>
          <a:p>
            <a:pPr marL="285750" marR="0" lvl="0" indent="-285750" algn="just" rtl="0">
              <a:spcBef>
                <a:spcPts val="200"/>
              </a:spcBef>
              <a:spcAft>
                <a:spcPts val="0"/>
              </a:spcAft>
              <a:buClr>
                <a:srgbClr val="262626"/>
              </a:buClr>
              <a:buSzPts val="1400"/>
              <a:buFont typeface="Noto Sans Symbols"/>
              <a:buChar char="❑"/>
            </a:pPr>
            <a:r>
              <a:rPr lang="fr-CA" sz="1400">
                <a:solidFill>
                  <a:srgbClr val="262626"/>
                </a:solidFill>
                <a:latin typeface="Arial"/>
                <a:ea typeface="Arial"/>
                <a:cs typeface="Arial"/>
                <a:sym typeface="Arial"/>
              </a:rPr>
              <a:t>Soutenir les innovations durables (ID)</a:t>
            </a:r>
            <a:endParaRPr/>
          </a:p>
          <a:p>
            <a:pPr marL="357188" marR="0" lvl="1" indent="-171450" algn="just" rtl="0">
              <a:spcBef>
                <a:spcPts val="200"/>
              </a:spcBef>
              <a:spcAft>
                <a:spcPts val="0"/>
              </a:spcAft>
              <a:buClr>
                <a:srgbClr val="262626"/>
              </a:buClr>
              <a:buSzPts val="1200"/>
              <a:buFont typeface="Courier New"/>
              <a:buChar char="o"/>
            </a:pPr>
            <a:r>
              <a:rPr lang="fr-CA" sz="1200" b="0" i="0" u="none" strike="noStrike" cap="none">
                <a:solidFill>
                  <a:srgbClr val="262626"/>
                </a:solidFill>
                <a:latin typeface="Arial"/>
                <a:ea typeface="Arial"/>
                <a:cs typeface="Arial"/>
                <a:sym typeface="Arial"/>
              </a:rPr>
              <a:t>Lois et réglementations</a:t>
            </a:r>
            <a:endParaRPr/>
          </a:p>
          <a:p>
            <a:pPr marL="357188" marR="0" lvl="1" indent="-171450" algn="just" rtl="0">
              <a:spcBef>
                <a:spcPts val="200"/>
              </a:spcBef>
              <a:spcAft>
                <a:spcPts val="0"/>
              </a:spcAft>
              <a:buClr>
                <a:srgbClr val="262626"/>
              </a:buClr>
              <a:buSzPts val="1200"/>
              <a:buFont typeface="Courier New"/>
              <a:buChar char="o"/>
            </a:pPr>
            <a:r>
              <a:rPr lang="fr-CA" sz="1200" b="0" i="0" u="none" strike="noStrike" cap="none">
                <a:solidFill>
                  <a:srgbClr val="262626"/>
                </a:solidFill>
                <a:latin typeface="Arial"/>
                <a:ea typeface="Arial"/>
                <a:cs typeface="Arial"/>
                <a:sym typeface="Arial"/>
              </a:rPr>
              <a:t>Mesures économiques et de financement</a:t>
            </a:r>
            <a:endParaRPr/>
          </a:p>
          <a:p>
            <a:pPr marL="357188" marR="0" lvl="1" indent="-171450" algn="just" rtl="0">
              <a:spcBef>
                <a:spcPts val="200"/>
              </a:spcBef>
              <a:spcAft>
                <a:spcPts val="0"/>
              </a:spcAft>
              <a:buClr>
                <a:srgbClr val="262626"/>
              </a:buClr>
              <a:buSzPts val="1200"/>
              <a:buFont typeface="Courier New"/>
              <a:buChar char="o"/>
            </a:pPr>
            <a:r>
              <a:rPr lang="fr-CA" sz="1200" b="0" i="0" u="none" strike="noStrike" cap="none">
                <a:solidFill>
                  <a:srgbClr val="262626"/>
                </a:solidFill>
                <a:latin typeface="Arial"/>
                <a:ea typeface="Arial"/>
                <a:cs typeface="Arial"/>
                <a:sym typeface="Arial"/>
              </a:rPr>
              <a:t>Nouvelles formes de gouvernance</a:t>
            </a:r>
            <a:endParaRPr/>
          </a:p>
          <a:p>
            <a:pPr marL="357188" marR="0" lvl="1" indent="-171450" algn="just" rtl="0">
              <a:spcBef>
                <a:spcPts val="200"/>
              </a:spcBef>
              <a:spcAft>
                <a:spcPts val="0"/>
              </a:spcAft>
              <a:buClr>
                <a:srgbClr val="262626"/>
              </a:buClr>
              <a:buSzPts val="1200"/>
              <a:buFont typeface="Courier New"/>
              <a:buChar char="o"/>
            </a:pPr>
            <a:r>
              <a:rPr lang="fr-CA" sz="1200" b="0" i="0" u="none" strike="noStrike" cap="none">
                <a:solidFill>
                  <a:srgbClr val="262626"/>
                </a:solidFill>
                <a:latin typeface="Arial"/>
                <a:ea typeface="Arial"/>
                <a:cs typeface="Arial"/>
                <a:sym typeface="Arial"/>
              </a:rPr>
              <a:t>Orientation des programmes de recherche</a:t>
            </a:r>
            <a:endParaRPr/>
          </a:p>
          <a:p>
            <a:pPr marL="14288" marR="0" lvl="0" indent="-14288" algn="just" rtl="0">
              <a:spcBef>
                <a:spcPts val="200"/>
              </a:spcBef>
              <a:spcAft>
                <a:spcPts val="0"/>
              </a:spcAft>
              <a:buClr>
                <a:srgbClr val="262626"/>
              </a:buClr>
              <a:buSzPts val="1400"/>
              <a:buFont typeface="Noto Sans Symbols"/>
              <a:buChar char="❑"/>
            </a:pPr>
            <a:r>
              <a:rPr lang="fr-CA" sz="1400">
                <a:solidFill>
                  <a:srgbClr val="262626"/>
                </a:solidFill>
                <a:latin typeface="Arial"/>
                <a:ea typeface="Arial"/>
                <a:cs typeface="Arial"/>
                <a:sym typeface="Arial"/>
              </a:rPr>
              <a:t>Soutenir les municipalités</a:t>
            </a:r>
            <a:endParaRPr/>
          </a:p>
        </p:txBody>
      </p:sp>
      <p:sp>
        <p:nvSpPr>
          <p:cNvPr id="670" name="Google Shape;670;p50"/>
          <p:cNvSpPr/>
          <p:nvPr/>
        </p:nvSpPr>
        <p:spPr>
          <a:xfrm>
            <a:off x="6843996" y="2981758"/>
            <a:ext cx="5040000" cy="2593624"/>
          </a:xfrm>
          <a:prstGeom prst="roundRect">
            <a:avLst>
              <a:gd name="adj" fmla="val 16667"/>
            </a:avLst>
          </a:prstGeom>
          <a:noFill/>
          <a:ln>
            <a:noFill/>
          </a:ln>
        </p:spPr>
        <p:txBody>
          <a:bodyPr spcFirstLastPara="1" wrap="square" lIns="91425" tIns="45700" rIns="91425" bIns="45700" anchor="t" anchorCtr="0">
            <a:noAutofit/>
          </a:bodyPr>
          <a:lstStyle/>
          <a:p>
            <a:pPr marL="285750" marR="0" lvl="0" indent="-285750" algn="just" rtl="0">
              <a:spcBef>
                <a:spcPts val="0"/>
              </a:spcBef>
              <a:spcAft>
                <a:spcPts val="0"/>
              </a:spcAft>
              <a:buClr>
                <a:srgbClr val="000000"/>
              </a:buClr>
              <a:buSzPts val="1400"/>
              <a:buFont typeface="Noto Sans Symbols"/>
              <a:buChar char="❑"/>
            </a:pPr>
            <a:r>
              <a:rPr lang="fr-CA" sz="1400">
                <a:solidFill>
                  <a:srgbClr val="000000"/>
                </a:solidFill>
                <a:latin typeface="Arial"/>
                <a:ea typeface="Arial"/>
                <a:cs typeface="Arial"/>
                <a:sym typeface="Arial"/>
              </a:rPr>
              <a:t>Tirer avantage des leviers :</a:t>
            </a:r>
            <a:endParaRPr/>
          </a:p>
          <a:p>
            <a:pPr marL="354013" marR="0" lvl="1" indent="-176213" algn="just" rtl="0">
              <a:spcBef>
                <a:spcPts val="200"/>
              </a:spcBef>
              <a:spcAft>
                <a:spcPts val="0"/>
              </a:spcAft>
              <a:buClr>
                <a:srgbClr val="000000"/>
              </a:buClr>
              <a:buSzPts val="1200"/>
              <a:buFont typeface="Courier New"/>
              <a:buChar char="o"/>
            </a:pPr>
            <a:r>
              <a:rPr lang="fr-CA" sz="1200" b="0" i="0" u="none" strike="noStrike" cap="none">
                <a:solidFill>
                  <a:srgbClr val="000000"/>
                </a:solidFill>
                <a:latin typeface="Arial"/>
                <a:ea typeface="Arial"/>
                <a:cs typeface="Arial"/>
                <a:sym typeface="Arial"/>
              </a:rPr>
              <a:t>Concentration de populations, d’infrastructures et d’activités (économiques, culturelles)</a:t>
            </a:r>
            <a:endParaRPr/>
          </a:p>
          <a:p>
            <a:pPr marL="354013" marR="0" lvl="1" indent="-176213" algn="just" rtl="0">
              <a:spcBef>
                <a:spcPts val="200"/>
              </a:spcBef>
              <a:spcAft>
                <a:spcPts val="0"/>
              </a:spcAft>
              <a:buClr>
                <a:srgbClr val="000000"/>
              </a:buClr>
              <a:buSzPts val="1200"/>
              <a:buFont typeface="Courier New"/>
              <a:buChar char="o"/>
            </a:pPr>
            <a:r>
              <a:rPr lang="fr-CA" sz="1200" b="0" i="0" u="none" strike="noStrike" cap="none">
                <a:solidFill>
                  <a:srgbClr val="000000"/>
                </a:solidFill>
                <a:latin typeface="Arial"/>
                <a:ea typeface="Arial"/>
                <a:cs typeface="Arial"/>
                <a:sym typeface="Arial"/>
              </a:rPr>
              <a:t>Pouvoir d’action (économiques, réglementaires, taxes, gouvernance)</a:t>
            </a:r>
            <a:endParaRPr/>
          </a:p>
          <a:p>
            <a:pPr marL="354013" marR="0" lvl="1" indent="-176213" algn="just" rtl="0">
              <a:spcBef>
                <a:spcPts val="200"/>
              </a:spcBef>
              <a:spcAft>
                <a:spcPts val="0"/>
              </a:spcAft>
              <a:buClr>
                <a:srgbClr val="000000"/>
              </a:buClr>
              <a:buSzPts val="1200"/>
              <a:buFont typeface="Courier New"/>
              <a:buChar char="o"/>
            </a:pPr>
            <a:r>
              <a:rPr lang="fr-CA" sz="1200" b="0" i="0" u="none" strike="noStrike" cap="none">
                <a:solidFill>
                  <a:srgbClr val="000000"/>
                </a:solidFill>
                <a:latin typeface="Arial"/>
                <a:ea typeface="Arial"/>
                <a:cs typeface="Arial"/>
                <a:sym typeface="Arial"/>
              </a:rPr>
              <a:t>Diversité d’acteurs</a:t>
            </a:r>
            <a:endParaRPr/>
          </a:p>
          <a:p>
            <a:pPr marL="6350" marR="0" lvl="0" indent="-6350" algn="just" rtl="0">
              <a:spcBef>
                <a:spcPts val="200"/>
              </a:spcBef>
              <a:spcAft>
                <a:spcPts val="0"/>
              </a:spcAft>
              <a:buClr>
                <a:srgbClr val="000000"/>
              </a:buClr>
              <a:buSzPts val="1400"/>
              <a:buFont typeface="Noto Sans Symbols"/>
              <a:buChar char="❑"/>
            </a:pPr>
            <a:r>
              <a:rPr lang="fr-CA" sz="1400">
                <a:solidFill>
                  <a:srgbClr val="000000"/>
                </a:solidFill>
                <a:latin typeface="Arial"/>
                <a:ea typeface="Arial"/>
                <a:cs typeface="Arial"/>
                <a:sym typeface="Arial"/>
              </a:rPr>
              <a:t>Établir des objectifs et des feuilles de route pour l’ID </a:t>
            </a:r>
            <a:endParaRPr/>
          </a:p>
          <a:p>
            <a:pPr marL="6350" marR="0" lvl="0" indent="-6350" algn="just" rtl="0">
              <a:spcBef>
                <a:spcPts val="200"/>
              </a:spcBef>
              <a:spcAft>
                <a:spcPts val="0"/>
              </a:spcAft>
              <a:buClr>
                <a:srgbClr val="000000"/>
              </a:buClr>
              <a:buSzPts val="1400"/>
              <a:buFont typeface="Noto Sans Symbols"/>
              <a:buChar char="❑"/>
            </a:pPr>
            <a:r>
              <a:rPr lang="fr-CA" sz="1400">
                <a:solidFill>
                  <a:srgbClr val="000000"/>
                </a:solidFill>
                <a:latin typeface="Arial"/>
                <a:ea typeface="Arial"/>
                <a:cs typeface="Arial"/>
                <a:sym typeface="Arial"/>
              </a:rPr>
              <a:t>Mobiliser les différentes parties prenantes</a:t>
            </a:r>
            <a:endParaRPr/>
          </a:p>
          <a:p>
            <a:pPr marL="6350" marR="0" lvl="0" indent="-6350" algn="just" rtl="0">
              <a:spcBef>
                <a:spcPts val="200"/>
              </a:spcBef>
              <a:spcAft>
                <a:spcPts val="0"/>
              </a:spcAft>
              <a:buClr>
                <a:srgbClr val="000000"/>
              </a:buClr>
              <a:buSzPts val="1400"/>
              <a:buFont typeface="Noto Sans Symbols"/>
              <a:buChar char="❑"/>
            </a:pPr>
            <a:r>
              <a:rPr lang="fr-CA" sz="1400">
                <a:solidFill>
                  <a:srgbClr val="000000"/>
                </a:solidFill>
                <a:latin typeface="Arial"/>
                <a:ea typeface="Arial"/>
                <a:cs typeface="Arial"/>
                <a:sym typeface="Arial"/>
              </a:rPr>
              <a:t>Intégrer recherche universitaire et société civile</a:t>
            </a:r>
            <a:endParaRPr/>
          </a:p>
        </p:txBody>
      </p:sp>
      <p:sp>
        <p:nvSpPr>
          <p:cNvPr id="671" name="Google Shape;671;p50"/>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fr-CA"/>
              <a:t>25</a:t>
            </a:fld>
            <a:endParaRPr/>
          </a:p>
        </p:txBody>
      </p:sp>
      <p:cxnSp>
        <p:nvCxnSpPr>
          <p:cNvPr id="672" name="Google Shape;672;p50"/>
          <p:cNvCxnSpPr/>
          <p:nvPr/>
        </p:nvCxnSpPr>
        <p:spPr>
          <a:xfrm>
            <a:off x="691116" y="1244011"/>
            <a:ext cx="4105473" cy="0"/>
          </a:xfrm>
          <a:prstGeom prst="straightConnector1">
            <a:avLst/>
          </a:prstGeom>
          <a:noFill/>
          <a:ln w="12700" cap="flat" cmpd="sng">
            <a:solidFill>
              <a:schemeClr val="dk1"/>
            </a:solidFill>
            <a:prstDash val="solid"/>
            <a:miter lim="800000"/>
            <a:headEnd type="none" w="sm" len="sm"/>
            <a:tailEnd type="none" w="sm" len="sm"/>
          </a:ln>
        </p:spPr>
      </p:cxnSp>
      <p:pic>
        <p:nvPicPr>
          <p:cNvPr id="673" name="Google Shape;673;p50"/>
          <p:cNvPicPr preferRelativeResize="0"/>
          <p:nvPr/>
        </p:nvPicPr>
        <p:blipFill rotWithShape="1">
          <a:blip r:embed="rId3">
            <a:alphaModFix/>
          </a:blip>
          <a:srcRect/>
          <a:stretch/>
        </p:blipFill>
        <p:spPr>
          <a:xfrm>
            <a:off x="8661419" y="1297491"/>
            <a:ext cx="1323142" cy="1188000"/>
          </a:xfrm>
          <a:prstGeom prst="rect">
            <a:avLst/>
          </a:prstGeom>
          <a:noFill/>
          <a:ln>
            <a:noFill/>
          </a:ln>
        </p:spPr>
      </p:pic>
      <p:pic>
        <p:nvPicPr>
          <p:cNvPr id="674" name="Google Shape;674;p50"/>
          <p:cNvPicPr preferRelativeResize="0"/>
          <p:nvPr/>
        </p:nvPicPr>
        <p:blipFill rotWithShape="1">
          <a:blip r:embed="rId4">
            <a:alphaModFix/>
          </a:blip>
          <a:srcRect/>
          <a:stretch/>
        </p:blipFill>
        <p:spPr>
          <a:xfrm>
            <a:off x="3458724" y="1297491"/>
            <a:ext cx="1195976" cy="1188000"/>
          </a:xfrm>
          <a:prstGeom prst="rect">
            <a:avLst/>
          </a:prstGeom>
          <a:noFill/>
          <a:ln>
            <a:noFill/>
          </a:ln>
        </p:spPr>
      </p:pic>
      <p:pic>
        <p:nvPicPr>
          <p:cNvPr id="675" name="Google Shape;675;p50"/>
          <p:cNvPicPr preferRelativeResize="0"/>
          <p:nvPr/>
        </p:nvPicPr>
        <p:blipFill rotWithShape="1">
          <a:blip r:embed="rId5">
            <a:alphaModFix/>
          </a:blip>
          <a:srcRect/>
          <a:stretch/>
        </p:blipFill>
        <p:spPr>
          <a:xfrm>
            <a:off x="2056710" y="1278267"/>
            <a:ext cx="1085263" cy="11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51"/>
          <p:cNvSpPr txBox="1">
            <a:spLocks noGrp="1"/>
          </p:cNvSpPr>
          <p:nvPr>
            <p:ph type="title"/>
          </p:nvPr>
        </p:nvSpPr>
        <p:spPr>
          <a:xfrm>
            <a:off x="685800" y="754912"/>
            <a:ext cx="10744200" cy="86868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5"/>
              </a:buClr>
              <a:buSzPts val="2800"/>
              <a:buFont typeface="Arial"/>
              <a:buNone/>
            </a:pPr>
            <a:r>
              <a:rPr lang="fr-CA">
                <a:solidFill>
                  <a:schemeClr val="accent5"/>
                </a:solidFill>
              </a:rPr>
              <a:t>Pôles de liaison</a:t>
            </a:r>
            <a:endParaRPr>
              <a:solidFill>
                <a:schemeClr val="accent5"/>
              </a:solidFill>
            </a:endParaRPr>
          </a:p>
        </p:txBody>
      </p:sp>
      <p:sp>
        <p:nvSpPr>
          <p:cNvPr id="682" name="Google Shape;682;p51"/>
          <p:cNvSpPr txBox="1">
            <a:spLocks noGrp="1"/>
          </p:cNvSpPr>
          <p:nvPr>
            <p:ph type="body" idx="1"/>
          </p:nvPr>
        </p:nvSpPr>
        <p:spPr>
          <a:xfrm>
            <a:off x="685800" y="283464"/>
            <a:ext cx="10744200" cy="404813"/>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1600"/>
              <a:buNone/>
            </a:pPr>
            <a:r>
              <a:rPr lang="fr-CA"/>
              <a:t>ÉCOSYSTÈME ET PROJETS</a:t>
            </a:r>
            <a:endParaRPr/>
          </a:p>
        </p:txBody>
      </p:sp>
      <p:cxnSp>
        <p:nvCxnSpPr>
          <p:cNvPr id="683" name="Google Shape;683;p51"/>
          <p:cNvCxnSpPr/>
          <p:nvPr/>
        </p:nvCxnSpPr>
        <p:spPr>
          <a:xfrm>
            <a:off x="691116" y="964087"/>
            <a:ext cx="2677726" cy="0"/>
          </a:xfrm>
          <a:prstGeom prst="straightConnector1">
            <a:avLst/>
          </a:prstGeom>
          <a:noFill/>
          <a:ln w="12700" cap="flat" cmpd="sng">
            <a:solidFill>
              <a:schemeClr val="dk1"/>
            </a:solidFill>
            <a:prstDash val="solid"/>
            <a:miter lim="800000"/>
            <a:headEnd type="none" w="sm" len="sm"/>
            <a:tailEnd type="none" w="sm" len="sm"/>
          </a:ln>
        </p:spPr>
      </p:cxnSp>
      <p:sp>
        <p:nvSpPr>
          <p:cNvPr id="684" name="Google Shape;684;p51"/>
          <p:cNvSpPr/>
          <p:nvPr/>
        </p:nvSpPr>
        <p:spPr>
          <a:xfrm>
            <a:off x="216568" y="0"/>
            <a:ext cx="3448925" cy="148647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85" name="Google Shape;685;p51"/>
          <p:cNvSpPr/>
          <p:nvPr/>
        </p:nvSpPr>
        <p:spPr>
          <a:xfrm>
            <a:off x="1027691" y="2423901"/>
            <a:ext cx="5040000" cy="646331"/>
          </a:xfrm>
          <a:prstGeom prst="rect">
            <a:avLst/>
          </a:prstGeom>
          <a:noFill/>
          <a:ln>
            <a:noFill/>
          </a:ln>
        </p:spPr>
        <p:txBody>
          <a:bodyPr spcFirstLastPara="1" wrap="square" lIns="91425" tIns="45700" rIns="91425" bIns="45700" anchor="t" anchorCtr="0">
            <a:noAutofit/>
          </a:bodyPr>
          <a:lstStyle/>
          <a:p>
            <a:pPr marL="0" marR="0" lvl="1" indent="0" algn="l" rtl="0">
              <a:spcBef>
                <a:spcPts val="0"/>
              </a:spcBef>
              <a:spcAft>
                <a:spcPts val="0"/>
              </a:spcAft>
              <a:buNone/>
            </a:pPr>
            <a:r>
              <a:rPr lang="fr-CA" sz="1800" b="1" i="0" u="none" strike="noStrike" cap="none">
                <a:solidFill>
                  <a:srgbClr val="007CB9"/>
                </a:solidFill>
                <a:latin typeface="Arial"/>
                <a:ea typeface="Arial"/>
                <a:cs typeface="Arial"/>
                <a:sym typeface="Arial"/>
              </a:rPr>
              <a:t>Développer une approche de gestion de la transition</a:t>
            </a:r>
            <a:endParaRPr sz="2800" b="1" i="0" u="none" strike="noStrike" cap="none">
              <a:solidFill>
                <a:srgbClr val="007CB9"/>
              </a:solidFill>
              <a:latin typeface="Arial"/>
              <a:ea typeface="Arial"/>
              <a:cs typeface="Arial"/>
              <a:sym typeface="Arial"/>
            </a:endParaRPr>
          </a:p>
        </p:txBody>
      </p:sp>
      <p:sp>
        <p:nvSpPr>
          <p:cNvPr id="686" name="Google Shape;686;p51"/>
          <p:cNvSpPr txBox="1"/>
          <p:nvPr/>
        </p:nvSpPr>
        <p:spPr>
          <a:xfrm>
            <a:off x="685800" y="801567"/>
            <a:ext cx="10744200" cy="868680"/>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chemeClr val="accent5"/>
              </a:buClr>
              <a:buSzPts val="2800"/>
              <a:buFont typeface="Arial"/>
              <a:buNone/>
            </a:pPr>
            <a:r>
              <a:rPr lang="fr-CA" sz="2800" b="1" cap="none">
                <a:solidFill>
                  <a:schemeClr val="accent5"/>
                </a:solidFill>
                <a:latin typeface="Arial"/>
                <a:ea typeface="Arial"/>
                <a:cs typeface="Arial"/>
                <a:sym typeface="Arial"/>
              </a:rPr>
              <a:t>Politiques publiques</a:t>
            </a:r>
            <a:endParaRPr sz="2800" b="1" cap="none">
              <a:solidFill>
                <a:schemeClr val="accent5"/>
              </a:solidFill>
              <a:latin typeface="Arial"/>
              <a:ea typeface="Arial"/>
              <a:cs typeface="Arial"/>
              <a:sym typeface="Arial"/>
            </a:endParaRPr>
          </a:p>
        </p:txBody>
      </p:sp>
      <p:sp>
        <p:nvSpPr>
          <p:cNvPr id="687" name="Google Shape;687;p51"/>
          <p:cNvSpPr txBox="1"/>
          <p:nvPr/>
        </p:nvSpPr>
        <p:spPr>
          <a:xfrm>
            <a:off x="685800" y="283464"/>
            <a:ext cx="10744200" cy="404813"/>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chemeClr val="dk1"/>
              </a:buClr>
              <a:buSzPts val="1600"/>
              <a:buFont typeface="Arial"/>
              <a:buNone/>
            </a:pPr>
            <a:r>
              <a:rPr lang="fr-CA" sz="1600" b="0" cap="none">
                <a:solidFill>
                  <a:schemeClr val="dk1"/>
                </a:solidFill>
                <a:latin typeface="Arial"/>
                <a:ea typeface="Arial"/>
                <a:cs typeface="Arial"/>
                <a:sym typeface="Arial"/>
              </a:rPr>
              <a:t>3. ORIENTATIONS POUR L’INNOVATION DURABLE</a:t>
            </a:r>
            <a:endParaRPr/>
          </a:p>
        </p:txBody>
      </p:sp>
      <p:sp>
        <p:nvSpPr>
          <p:cNvPr id="688" name="Google Shape;688;p51"/>
          <p:cNvSpPr/>
          <p:nvPr/>
        </p:nvSpPr>
        <p:spPr>
          <a:xfrm>
            <a:off x="6843786" y="2423901"/>
            <a:ext cx="5040000" cy="646331"/>
          </a:xfrm>
          <a:prstGeom prst="rect">
            <a:avLst/>
          </a:prstGeom>
          <a:noFill/>
          <a:ln>
            <a:noFill/>
          </a:ln>
        </p:spPr>
        <p:txBody>
          <a:bodyPr spcFirstLastPara="1" wrap="square" lIns="91425" tIns="45700" rIns="91425" bIns="45700" anchor="t" anchorCtr="0">
            <a:noAutofit/>
          </a:bodyPr>
          <a:lstStyle/>
          <a:p>
            <a:pPr marL="0" marR="0" lvl="1" indent="0" algn="l" rtl="0">
              <a:spcBef>
                <a:spcPts val="0"/>
              </a:spcBef>
              <a:spcAft>
                <a:spcPts val="0"/>
              </a:spcAft>
              <a:buNone/>
            </a:pPr>
            <a:r>
              <a:rPr lang="fr-CA" sz="1800" b="1" i="0" u="none" strike="noStrike" cap="none">
                <a:solidFill>
                  <a:srgbClr val="007CB9"/>
                </a:solidFill>
                <a:latin typeface="Arial"/>
                <a:ea typeface="Arial"/>
                <a:cs typeface="Arial"/>
                <a:sym typeface="Arial"/>
              </a:rPr>
              <a:t>Mobiliser les forces de l’innovation sociale (IS)</a:t>
            </a:r>
            <a:endParaRPr sz="2800" b="1" i="0" u="none" strike="noStrike" cap="none">
              <a:solidFill>
                <a:srgbClr val="007CB9"/>
              </a:solidFill>
              <a:latin typeface="Arial"/>
              <a:ea typeface="Arial"/>
              <a:cs typeface="Arial"/>
              <a:sym typeface="Arial"/>
            </a:endParaRPr>
          </a:p>
        </p:txBody>
      </p:sp>
      <p:sp>
        <p:nvSpPr>
          <p:cNvPr id="689" name="Google Shape;689;p51"/>
          <p:cNvSpPr/>
          <p:nvPr/>
        </p:nvSpPr>
        <p:spPr>
          <a:xfrm>
            <a:off x="511512" y="2423901"/>
            <a:ext cx="50526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800" b="1">
                <a:solidFill>
                  <a:srgbClr val="007CB9"/>
                </a:solidFill>
                <a:latin typeface="Arial"/>
                <a:ea typeface="Arial"/>
                <a:cs typeface="Arial"/>
                <a:sym typeface="Arial"/>
              </a:rPr>
              <a:t>1.3</a:t>
            </a:r>
            <a:endParaRPr sz="1800">
              <a:solidFill>
                <a:srgbClr val="007CB9"/>
              </a:solidFill>
              <a:latin typeface="Arial"/>
              <a:ea typeface="Arial"/>
              <a:cs typeface="Arial"/>
              <a:sym typeface="Arial"/>
            </a:endParaRPr>
          </a:p>
        </p:txBody>
      </p:sp>
      <p:sp>
        <p:nvSpPr>
          <p:cNvPr id="690" name="Google Shape;690;p51"/>
          <p:cNvSpPr/>
          <p:nvPr/>
        </p:nvSpPr>
        <p:spPr>
          <a:xfrm>
            <a:off x="6329755" y="2423901"/>
            <a:ext cx="61075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800" b="1">
                <a:solidFill>
                  <a:srgbClr val="007CB9"/>
                </a:solidFill>
                <a:latin typeface="Arial"/>
                <a:ea typeface="Arial"/>
                <a:cs typeface="Arial"/>
                <a:sym typeface="Arial"/>
              </a:rPr>
              <a:t>1.4</a:t>
            </a:r>
            <a:endParaRPr sz="1800">
              <a:solidFill>
                <a:srgbClr val="007CB9"/>
              </a:solidFill>
              <a:latin typeface="Arial"/>
              <a:ea typeface="Arial"/>
              <a:cs typeface="Arial"/>
              <a:sym typeface="Arial"/>
            </a:endParaRPr>
          </a:p>
        </p:txBody>
      </p:sp>
      <p:cxnSp>
        <p:nvCxnSpPr>
          <p:cNvPr id="691" name="Google Shape;691;p51"/>
          <p:cNvCxnSpPr/>
          <p:nvPr/>
        </p:nvCxnSpPr>
        <p:spPr>
          <a:xfrm>
            <a:off x="691115" y="1244011"/>
            <a:ext cx="4297680" cy="0"/>
          </a:xfrm>
          <a:prstGeom prst="straightConnector1">
            <a:avLst/>
          </a:prstGeom>
          <a:noFill/>
          <a:ln w="12700" cap="flat" cmpd="sng">
            <a:solidFill>
              <a:schemeClr val="dk1"/>
            </a:solidFill>
            <a:prstDash val="solid"/>
            <a:miter lim="800000"/>
            <a:headEnd type="none" w="sm" len="sm"/>
            <a:tailEnd type="none" w="sm" len="sm"/>
          </a:ln>
        </p:spPr>
      </p:cxnSp>
      <p:sp>
        <p:nvSpPr>
          <p:cNvPr id="692" name="Google Shape;692;p51"/>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fr-CA"/>
              <a:t>26</a:t>
            </a:fld>
            <a:endParaRPr/>
          </a:p>
        </p:txBody>
      </p:sp>
      <p:pic>
        <p:nvPicPr>
          <p:cNvPr id="693" name="Google Shape;693;p51"/>
          <p:cNvPicPr preferRelativeResize="0"/>
          <p:nvPr/>
        </p:nvPicPr>
        <p:blipFill rotWithShape="1">
          <a:blip r:embed="rId3">
            <a:alphaModFix/>
          </a:blip>
          <a:srcRect/>
          <a:stretch/>
        </p:blipFill>
        <p:spPr>
          <a:xfrm>
            <a:off x="2838315" y="1292186"/>
            <a:ext cx="1167157" cy="1188000"/>
          </a:xfrm>
          <a:prstGeom prst="rect">
            <a:avLst/>
          </a:prstGeom>
          <a:noFill/>
          <a:ln>
            <a:noFill/>
          </a:ln>
        </p:spPr>
      </p:pic>
      <p:sp>
        <p:nvSpPr>
          <p:cNvPr id="694" name="Google Shape;694;p51"/>
          <p:cNvSpPr/>
          <p:nvPr/>
        </p:nvSpPr>
        <p:spPr>
          <a:xfrm>
            <a:off x="894638" y="2981757"/>
            <a:ext cx="5040000" cy="2593625"/>
          </a:xfrm>
          <a:prstGeom prst="roundRect">
            <a:avLst>
              <a:gd name="adj" fmla="val 16667"/>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fr-CA" sz="1400">
                <a:solidFill>
                  <a:srgbClr val="262626"/>
                </a:solidFill>
                <a:latin typeface="Arial"/>
                <a:ea typeface="Arial"/>
                <a:cs typeface="Arial"/>
                <a:sym typeface="Arial"/>
              </a:rPr>
              <a:t>Approche collaborative favorisant la génération et la consolidation d’innovations systémiques</a:t>
            </a:r>
            <a:endParaRPr/>
          </a:p>
          <a:p>
            <a:pPr marL="285750" marR="0" lvl="0" indent="-285750" algn="just" rtl="0">
              <a:spcBef>
                <a:spcPts val="200"/>
              </a:spcBef>
              <a:spcAft>
                <a:spcPts val="0"/>
              </a:spcAft>
              <a:buClr>
                <a:srgbClr val="262626"/>
              </a:buClr>
              <a:buSzPts val="1400"/>
              <a:buFont typeface="Noto Sans Symbols"/>
              <a:buChar char="❑"/>
            </a:pPr>
            <a:r>
              <a:rPr lang="fr-CA" sz="1400">
                <a:solidFill>
                  <a:srgbClr val="262626"/>
                </a:solidFill>
                <a:latin typeface="Arial"/>
                <a:ea typeface="Arial"/>
                <a:cs typeface="Arial"/>
                <a:sym typeface="Arial"/>
              </a:rPr>
              <a:t>Arènes de transition dans des secteurs porteurs</a:t>
            </a:r>
            <a:endParaRPr/>
          </a:p>
          <a:p>
            <a:pPr marL="285750" marR="0" lvl="0" indent="-285750" algn="just" rtl="0">
              <a:spcBef>
                <a:spcPts val="200"/>
              </a:spcBef>
              <a:spcAft>
                <a:spcPts val="0"/>
              </a:spcAft>
              <a:buClr>
                <a:srgbClr val="262626"/>
              </a:buClr>
              <a:buSzPts val="1400"/>
              <a:buFont typeface="Noto Sans Symbols"/>
              <a:buChar char="❑"/>
            </a:pPr>
            <a:r>
              <a:rPr lang="fr-CA" sz="1400">
                <a:solidFill>
                  <a:srgbClr val="262626"/>
                </a:solidFill>
                <a:latin typeface="Arial"/>
                <a:ea typeface="Arial"/>
                <a:cs typeface="Arial"/>
                <a:sym typeface="Arial"/>
              </a:rPr>
              <a:t>Gestion stratégique de niche (structurer et protéger les processus d’innovations jusqu’à maturité)</a:t>
            </a:r>
            <a:endParaRPr/>
          </a:p>
          <a:p>
            <a:pPr marL="285750" marR="0" lvl="0" indent="-285750" algn="just" rtl="0">
              <a:spcBef>
                <a:spcPts val="200"/>
              </a:spcBef>
              <a:spcAft>
                <a:spcPts val="0"/>
              </a:spcAft>
              <a:buClr>
                <a:srgbClr val="262626"/>
              </a:buClr>
              <a:buSzPts val="1400"/>
              <a:buFont typeface="Noto Sans Symbols"/>
              <a:buChar char="❑"/>
            </a:pPr>
            <a:r>
              <a:rPr lang="fr-CA" sz="1400">
                <a:solidFill>
                  <a:srgbClr val="262626"/>
                </a:solidFill>
                <a:latin typeface="Arial"/>
                <a:ea typeface="Arial"/>
                <a:cs typeface="Arial"/>
                <a:sym typeface="Arial"/>
              </a:rPr>
              <a:t>Études prospectives : appréhender l’incertitude de l’évolution des systèmes sociétaux, anticiper, solutions émergentes</a:t>
            </a:r>
            <a:endParaRPr/>
          </a:p>
        </p:txBody>
      </p:sp>
      <p:sp>
        <p:nvSpPr>
          <p:cNvPr id="695" name="Google Shape;695;p51"/>
          <p:cNvSpPr/>
          <p:nvPr/>
        </p:nvSpPr>
        <p:spPr>
          <a:xfrm>
            <a:off x="6843996" y="2981758"/>
            <a:ext cx="5040000" cy="2593624"/>
          </a:xfrm>
          <a:prstGeom prst="roundRect">
            <a:avLst>
              <a:gd name="adj" fmla="val 16667"/>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fr-CA" sz="1400">
                <a:solidFill>
                  <a:srgbClr val="262626"/>
                </a:solidFill>
                <a:latin typeface="Arial"/>
                <a:ea typeface="Arial"/>
                <a:cs typeface="Arial"/>
                <a:sym typeface="Arial"/>
              </a:rPr>
              <a:t>Mécanisme central de transformation sociétale</a:t>
            </a:r>
            <a:endParaRPr/>
          </a:p>
          <a:p>
            <a:pPr marL="0" marR="0" lvl="0" indent="0" algn="just" rtl="0">
              <a:spcBef>
                <a:spcPts val="200"/>
              </a:spcBef>
              <a:spcAft>
                <a:spcPts val="0"/>
              </a:spcAft>
              <a:buNone/>
            </a:pPr>
            <a:r>
              <a:rPr lang="fr-CA" sz="1400">
                <a:solidFill>
                  <a:srgbClr val="262626"/>
                </a:solidFill>
                <a:latin typeface="Times New Roman"/>
                <a:ea typeface="Times New Roman"/>
                <a:cs typeface="Times New Roman"/>
                <a:sym typeface="Times New Roman"/>
              </a:rPr>
              <a:t>→ </a:t>
            </a:r>
            <a:r>
              <a:rPr lang="fr-CA" sz="1400">
                <a:solidFill>
                  <a:srgbClr val="262626"/>
                </a:solidFill>
                <a:latin typeface="Arial"/>
                <a:ea typeface="Arial"/>
                <a:cs typeface="Arial"/>
                <a:sym typeface="Arial"/>
              </a:rPr>
              <a:t>Riche bassin d'initiatives en IS au Québec</a:t>
            </a:r>
            <a:endParaRPr/>
          </a:p>
          <a:p>
            <a:pPr marL="0" marR="0" lvl="0" indent="0" algn="just" rtl="0">
              <a:spcBef>
                <a:spcPts val="200"/>
              </a:spcBef>
              <a:spcAft>
                <a:spcPts val="0"/>
              </a:spcAft>
              <a:buNone/>
            </a:pPr>
            <a:r>
              <a:rPr lang="fr-CA" sz="1400">
                <a:solidFill>
                  <a:srgbClr val="262626"/>
                </a:solidFill>
                <a:latin typeface="Times New Roman"/>
                <a:ea typeface="Times New Roman"/>
                <a:cs typeface="Times New Roman"/>
                <a:sym typeface="Times New Roman"/>
              </a:rPr>
              <a:t>→ </a:t>
            </a:r>
            <a:r>
              <a:rPr lang="fr-CA" sz="1400">
                <a:solidFill>
                  <a:srgbClr val="262626"/>
                </a:solidFill>
                <a:latin typeface="Arial"/>
                <a:ea typeface="Arial"/>
                <a:cs typeface="Arial"/>
                <a:sym typeface="Arial"/>
              </a:rPr>
              <a:t>Nécessite un positionnement politique clair</a:t>
            </a:r>
            <a:endParaRPr/>
          </a:p>
          <a:p>
            <a:pPr marL="285750" marR="0" lvl="0" indent="-285750" algn="just" rtl="0">
              <a:spcBef>
                <a:spcPts val="200"/>
              </a:spcBef>
              <a:spcAft>
                <a:spcPts val="0"/>
              </a:spcAft>
              <a:buClr>
                <a:srgbClr val="262626"/>
              </a:buClr>
              <a:buSzPts val="1400"/>
              <a:buFont typeface="Noto Sans Symbols"/>
              <a:buChar char="❑"/>
            </a:pPr>
            <a:r>
              <a:rPr lang="fr-CA" sz="1400">
                <a:solidFill>
                  <a:srgbClr val="262626"/>
                </a:solidFill>
                <a:latin typeface="Arial"/>
                <a:ea typeface="Arial"/>
                <a:cs typeface="Arial"/>
                <a:sym typeface="Arial"/>
              </a:rPr>
              <a:t>Implanter un Conseil intersectoriel en IS au niveau provincial pour consolider l’écosystème existant</a:t>
            </a:r>
            <a:endParaRPr/>
          </a:p>
          <a:p>
            <a:pPr marL="285750" marR="0" lvl="0" indent="-285750" algn="just" rtl="0">
              <a:spcBef>
                <a:spcPts val="200"/>
              </a:spcBef>
              <a:spcAft>
                <a:spcPts val="0"/>
              </a:spcAft>
              <a:buClr>
                <a:srgbClr val="262626"/>
              </a:buClr>
              <a:buSzPts val="1400"/>
              <a:buFont typeface="Noto Sans Symbols"/>
              <a:buChar char="❑"/>
            </a:pPr>
            <a:r>
              <a:rPr lang="fr-CA" sz="1400">
                <a:solidFill>
                  <a:srgbClr val="262626"/>
                </a:solidFill>
                <a:latin typeface="Arial"/>
                <a:ea typeface="Arial"/>
                <a:cs typeface="Arial"/>
                <a:sym typeface="Arial"/>
              </a:rPr>
              <a:t>Soutenir le démarrage de projets d’IS, de renforcement des capacités par un fond provincial</a:t>
            </a:r>
            <a:endParaRPr/>
          </a:p>
          <a:p>
            <a:pPr marL="285750" marR="0" lvl="0" indent="-196850" algn="just" rtl="0">
              <a:spcBef>
                <a:spcPts val="200"/>
              </a:spcBef>
              <a:spcAft>
                <a:spcPts val="0"/>
              </a:spcAft>
              <a:buClr>
                <a:schemeClr val="dk1"/>
              </a:buClr>
              <a:buSzPts val="1400"/>
              <a:buFont typeface="Noto Sans Symbols"/>
              <a:buNone/>
            </a:pPr>
            <a:endParaRPr sz="1400">
              <a:solidFill>
                <a:srgbClr val="262626"/>
              </a:solidFill>
              <a:latin typeface="Arial"/>
              <a:ea typeface="Arial"/>
              <a:cs typeface="Arial"/>
              <a:sym typeface="Arial"/>
            </a:endParaRPr>
          </a:p>
        </p:txBody>
      </p:sp>
      <p:pic>
        <p:nvPicPr>
          <p:cNvPr id="696" name="Google Shape;696;p51"/>
          <p:cNvPicPr preferRelativeResize="0"/>
          <p:nvPr/>
        </p:nvPicPr>
        <p:blipFill rotWithShape="1">
          <a:blip r:embed="rId4">
            <a:alphaModFix/>
          </a:blip>
          <a:srcRect/>
          <a:stretch/>
        </p:blipFill>
        <p:spPr>
          <a:xfrm>
            <a:off x="8902963" y="1292186"/>
            <a:ext cx="799248" cy="11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52"/>
          <p:cNvSpPr txBox="1">
            <a:spLocks noGrp="1"/>
          </p:cNvSpPr>
          <p:nvPr>
            <p:ph type="title"/>
          </p:nvPr>
        </p:nvSpPr>
        <p:spPr>
          <a:xfrm>
            <a:off x="685800" y="754912"/>
            <a:ext cx="10744200" cy="86868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3"/>
              </a:buClr>
              <a:buSzPts val="2800"/>
              <a:buFont typeface="Arial"/>
              <a:buNone/>
            </a:pPr>
            <a:r>
              <a:rPr lang="fr-CA"/>
              <a:t>Pôles de liaison</a:t>
            </a:r>
            <a:endParaRPr/>
          </a:p>
        </p:txBody>
      </p:sp>
      <p:sp>
        <p:nvSpPr>
          <p:cNvPr id="703" name="Google Shape;703;p52"/>
          <p:cNvSpPr txBox="1">
            <a:spLocks noGrp="1"/>
          </p:cNvSpPr>
          <p:nvPr>
            <p:ph type="body" idx="1"/>
          </p:nvPr>
        </p:nvSpPr>
        <p:spPr>
          <a:xfrm>
            <a:off x="685800" y="283464"/>
            <a:ext cx="10744200" cy="404813"/>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1600"/>
              <a:buNone/>
            </a:pPr>
            <a:r>
              <a:rPr lang="fr-CA"/>
              <a:t>ÉCOSYSTÈME ET PROJETS</a:t>
            </a:r>
            <a:endParaRPr/>
          </a:p>
        </p:txBody>
      </p:sp>
      <p:cxnSp>
        <p:nvCxnSpPr>
          <p:cNvPr id="704" name="Google Shape;704;p52"/>
          <p:cNvCxnSpPr/>
          <p:nvPr/>
        </p:nvCxnSpPr>
        <p:spPr>
          <a:xfrm>
            <a:off x="691116" y="1244011"/>
            <a:ext cx="2677726" cy="0"/>
          </a:xfrm>
          <a:prstGeom prst="straightConnector1">
            <a:avLst/>
          </a:prstGeom>
          <a:noFill/>
          <a:ln w="12700" cap="flat" cmpd="sng">
            <a:solidFill>
              <a:schemeClr val="dk1"/>
            </a:solidFill>
            <a:prstDash val="solid"/>
            <a:miter lim="800000"/>
            <a:headEnd type="none" w="sm" len="sm"/>
            <a:tailEnd type="none" w="sm" len="sm"/>
          </a:ln>
        </p:spPr>
      </p:cxnSp>
      <p:sp>
        <p:nvSpPr>
          <p:cNvPr id="705" name="Google Shape;705;p52"/>
          <p:cNvSpPr/>
          <p:nvPr/>
        </p:nvSpPr>
        <p:spPr>
          <a:xfrm>
            <a:off x="216568" y="0"/>
            <a:ext cx="3448925" cy="148647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06" name="Google Shape;706;p52"/>
          <p:cNvSpPr/>
          <p:nvPr/>
        </p:nvSpPr>
        <p:spPr>
          <a:xfrm>
            <a:off x="1027691" y="2423169"/>
            <a:ext cx="5040000" cy="646331"/>
          </a:xfrm>
          <a:prstGeom prst="rect">
            <a:avLst/>
          </a:prstGeom>
          <a:noFill/>
          <a:ln>
            <a:noFill/>
          </a:ln>
        </p:spPr>
        <p:txBody>
          <a:bodyPr spcFirstLastPara="1" wrap="square" lIns="91425" tIns="45700" rIns="91425" bIns="45700" anchor="t" anchorCtr="0">
            <a:noAutofit/>
          </a:bodyPr>
          <a:lstStyle/>
          <a:p>
            <a:pPr marL="0" marR="0" lvl="1" indent="0" algn="l" rtl="0">
              <a:spcBef>
                <a:spcPts val="0"/>
              </a:spcBef>
              <a:spcAft>
                <a:spcPts val="0"/>
              </a:spcAft>
              <a:buNone/>
            </a:pPr>
            <a:r>
              <a:rPr lang="fr-CA" sz="1800" b="1" i="0" u="none" strike="noStrike" cap="none">
                <a:solidFill>
                  <a:schemeClr val="dk2"/>
                </a:solidFill>
                <a:latin typeface="Arial"/>
                <a:ea typeface="Arial"/>
                <a:cs typeface="Arial"/>
                <a:sym typeface="Arial"/>
              </a:rPr>
              <a:t>Investir résolument en innovation durable (ID) </a:t>
            </a:r>
            <a:endParaRPr sz="2800" b="1" i="0" u="none" strike="noStrike" cap="none">
              <a:solidFill>
                <a:schemeClr val="dk2"/>
              </a:solidFill>
              <a:latin typeface="Arial"/>
              <a:ea typeface="Arial"/>
              <a:cs typeface="Arial"/>
              <a:sym typeface="Arial"/>
            </a:endParaRPr>
          </a:p>
        </p:txBody>
      </p:sp>
      <p:sp>
        <p:nvSpPr>
          <p:cNvPr id="707" name="Google Shape;707;p52"/>
          <p:cNvSpPr txBox="1"/>
          <p:nvPr/>
        </p:nvSpPr>
        <p:spPr>
          <a:xfrm>
            <a:off x="685800" y="801567"/>
            <a:ext cx="10744200" cy="868680"/>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chemeClr val="accent5"/>
              </a:buClr>
              <a:buSzPts val="2800"/>
              <a:buFont typeface="Arial"/>
              <a:buNone/>
            </a:pPr>
            <a:r>
              <a:rPr lang="fr-CA" sz="2800" b="1" cap="none">
                <a:solidFill>
                  <a:schemeClr val="accent5"/>
                </a:solidFill>
                <a:latin typeface="Arial"/>
                <a:ea typeface="Arial"/>
                <a:cs typeface="Arial"/>
                <a:sym typeface="Arial"/>
              </a:rPr>
              <a:t>Politiques publiques</a:t>
            </a:r>
            <a:endParaRPr sz="2800" b="1" cap="none">
              <a:solidFill>
                <a:schemeClr val="accent5"/>
              </a:solidFill>
              <a:latin typeface="Arial"/>
              <a:ea typeface="Arial"/>
              <a:cs typeface="Arial"/>
              <a:sym typeface="Arial"/>
            </a:endParaRPr>
          </a:p>
        </p:txBody>
      </p:sp>
      <p:sp>
        <p:nvSpPr>
          <p:cNvPr id="708" name="Google Shape;708;p52"/>
          <p:cNvSpPr txBox="1"/>
          <p:nvPr/>
        </p:nvSpPr>
        <p:spPr>
          <a:xfrm>
            <a:off x="685800" y="283464"/>
            <a:ext cx="10744200" cy="404813"/>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chemeClr val="dk1"/>
              </a:buClr>
              <a:buSzPts val="1600"/>
              <a:buFont typeface="Arial"/>
              <a:buNone/>
            </a:pPr>
            <a:r>
              <a:rPr lang="fr-CA" sz="1600" b="0" cap="none">
                <a:solidFill>
                  <a:schemeClr val="dk1"/>
                </a:solidFill>
                <a:latin typeface="Arial"/>
                <a:ea typeface="Arial"/>
                <a:cs typeface="Arial"/>
                <a:sym typeface="Arial"/>
              </a:rPr>
              <a:t>3. ORIENTATIONS POUR L’INNOVATION DURABLE</a:t>
            </a:r>
            <a:endParaRPr/>
          </a:p>
        </p:txBody>
      </p:sp>
      <p:cxnSp>
        <p:nvCxnSpPr>
          <p:cNvPr id="709" name="Google Shape;709;p52"/>
          <p:cNvCxnSpPr/>
          <p:nvPr/>
        </p:nvCxnSpPr>
        <p:spPr>
          <a:xfrm>
            <a:off x="691115" y="1244011"/>
            <a:ext cx="4297680" cy="0"/>
          </a:xfrm>
          <a:prstGeom prst="straightConnector1">
            <a:avLst/>
          </a:prstGeom>
          <a:noFill/>
          <a:ln w="12700" cap="flat" cmpd="sng">
            <a:solidFill>
              <a:schemeClr val="dk1"/>
            </a:solidFill>
            <a:prstDash val="solid"/>
            <a:miter lim="800000"/>
            <a:headEnd type="none" w="sm" len="sm"/>
            <a:tailEnd type="none" w="sm" len="sm"/>
          </a:ln>
        </p:spPr>
      </p:cxnSp>
      <p:sp>
        <p:nvSpPr>
          <p:cNvPr id="710" name="Google Shape;710;p52"/>
          <p:cNvSpPr/>
          <p:nvPr/>
        </p:nvSpPr>
        <p:spPr>
          <a:xfrm>
            <a:off x="6843786" y="2423169"/>
            <a:ext cx="5040000" cy="646331"/>
          </a:xfrm>
          <a:prstGeom prst="rect">
            <a:avLst/>
          </a:prstGeom>
          <a:noFill/>
          <a:ln>
            <a:noFill/>
          </a:ln>
        </p:spPr>
        <p:txBody>
          <a:bodyPr spcFirstLastPara="1" wrap="square" lIns="91425" tIns="45700" rIns="91425" bIns="45700" anchor="t" anchorCtr="0">
            <a:noAutofit/>
          </a:bodyPr>
          <a:lstStyle/>
          <a:p>
            <a:pPr marL="0" marR="0" lvl="1" indent="0" algn="l" rtl="0">
              <a:spcBef>
                <a:spcPts val="0"/>
              </a:spcBef>
              <a:spcAft>
                <a:spcPts val="0"/>
              </a:spcAft>
              <a:buNone/>
            </a:pPr>
            <a:r>
              <a:rPr lang="fr-CA" sz="1800" b="1" i="0" u="none" strike="noStrike" cap="none">
                <a:solidFill>
                  <a:schemeClr val="dk2"/>
                </a:solidFill>
                <a:latin typeface="Arial"/>
                <a:ea typeface="Arial"/>
                <a:cs typeface="Arial"/>
                <a:sym typeface="Arial"/>
              </a:rPr>
              <a:t>Profiter des potentiels de l’écofiscalité pour favoriser l’ID</a:t>
            </a:r>
            <a:endParaRPr sz="2800" b="1" i="0" u="none" strike="noStrike" cap="none">
              <a:solidFill>
                <a:schemeClr val="dk2"/>
              </a:solidFill>
              <a:latin typeface="Arial"/>
              <a:ea typeface="Arial"/>
              <a:cs typeface="Arial"/>
              <a:sym typeface="Arial"/>
            </a:endParaRPr>
          </a:p>
        </p:txBody>
      </p:sp>
      <p:sp>
        <p:nvSpPr>
          <p:cNvPr id="711" name="Google Shape;711;p52"/>
          <p:cNvSpPr/>
          <p:nvPr/>
        </p:nvSpPr>
        <p:spPr>
          <a:xfrm>
            <a:off x="511512" y="2423169"/>
            <a:ext cx="50526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800" b="1">
                <a:solidFill>
                  <a:schemeClr val="dk2"/>
                </a:solidFill>
                <a:latin typeface="Arial"/>
                <a:ea typeface="Arial"/>
                <a:cs typeface="Arial"/>
                <a:sym typeface="Arial"/>
              </a:rPr>
              <a:t>1.5</a:t>
            </a:r>
            <a:endParaRPr sz="1800">
              <a:solidFill>
                <a:schemeClr val="dk2"/>
              </a:solidFill>
              <a:latin typeface="Arial"/>
              <a:ea typeface="Arial"/>
              <a:cs typeface="Arial"/>
              <a:sym typeface="Arial"/>
            </a:endParaRPr>
          </a:p>
        </p:txBody>
      </p:sp>
      <p:sp>
        <p:nvSpPr>
          <p:cNvPr id="712" name="Google Shape;712;p52"/>
          <p:cNvSpPr/>
          <p:nvPr/>
        </p:nvSpPr>
        <p:spPr>
          <a:xfrm>
            <a:off x="6329755" y="2423169"/>
            <a:ext cx="61075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800" b="1">
                <a:solidFill>
                  <a:schemeClr val="dk2"/>
                </a:solidFill>
                <a:latin typeface="Arial"/>
                <a:ea typeface="Arial"/>
                <a:cs typeface="Arial"/>
                <a:sym typeface="Arial"/>
              </a:rPr>
              <a:t>1.6</a:t>
            </a:r>
            <a:endParaRPr sz="1800">
              <a:solidFill>
                <a:schemeClr val="dk2"/>
              </a:solidFill>
              <a:latin typeface="Arial"/>
              <a:ea typeface="Arial"/>
              <a:cs typeface="Arial"/>
              <a:sym typeface="Arial"/>
            </a:endParaRPr>
          </a:p>
        </p:txBody>
      </p:sp>
      <p:sp>
        <p:nvSpPr>
          <p:cNvPr id="713" name="Google Shape;713;p52"/>
          <p:cNvSpPr/>
          <p:nvPr/>
        </p:nvSpPr>
        <p:spPr>
          <a:xfrm>
            <a:off x="894638" y="2981757"/>
            <a:ext cx="5040000" cy="2593625"/>
          </a:xfrm>
          <a:prstGeom prst="roundRect">
            <a:avLst>
              <a:gd name="adj" fmla="val 16667"/>
            </a:avLst>
          </a:prstGeom>
          <a:noFill/>
          <a:ln>
            <a:noFill/>
          </a:ln>
        </p:spPr>
        <p:txBody>
          <a:bodyPr spcFirstLastPara="1" wrap="square" lIns="91425" tIns="45700" rIns="91425" bIns="45700" anchor="t" anchorCtr="0">
            <a:noAutofit/>
          </a:bodyPr>
          <a:lstStyle/>
          <a:p>
            <a:pPr marL="285750" marR="0" lvl="0" indent="-285750" algn="just" rtl="0">
              <a:spcBef>
                <a:spcPts val="0"/>
              </a:spcBef>
              <a:spcAft>
                <a:spcPts val="0"/>
              </a:spcAft>
              <a:buClr>
                <a:srgbClr val="262626"/>
              </a:buClr>
              <a:buSzPts val="1400"/>
              <a:buFont typeface="Noto Sans Symbols"/>
              <a:buChar char="❑"/>
            </a:pPr>
            <a:r>
              <a:rPr lang="fr-CA" sz="1400">
                <a:solidFill>
                  <a:srgbClr val="262626"/>
                </a:solidFill>
                <a:latin typeface="Arial"/>
                <a:ea typeface="Arial"/>
                <a:cs typeface="Arial"/>
                <a:sym typeface="Arial"/>
              </a:rPr>
              <a:t>Financer le déploiement de niches et la capacité de recherche en ID au sein des organisations et entreprises</a:t>
            </a:r>
            <a:endParaRPr/>
          </a:p>
          <a:p>
            <a:pPr marL="285750" marR="0" lvl="0" indent="-285750" algn="just" rtl="0">
              <a:spcBef>
                <a:spcPts val="200"/>
              </a:spcBef>
              <a:spcAft>
                <a:spcPts val="0"/>
              </a:spcAft>
              <a:buClr>
                <a:srgbClr val="262626"/>
              </a:buClr>
              <a:buSzPts val="1400"/>
              <a:buFont typeface="Noto Sans Symbols"/>
              <a:buChar char="❑"/>
            </a:pPr>
            <a:r>
              <a:rPr lang="fr-CA" sz="1400">
                <a:solidFill>
                  <a:srgbClr val="262626"/>
                </a:solidFill>
                <a:latin typeface="Arial"/>
                <a:ea typeface="Arial"/>
                <a:cs typeface="Arial"/>
                <a:sym typeface="Arial"/>
              </a:rPr>
              <a:t>Critères de soutien financier tributaires des ODD</a:t>
            </a:r>
            <a:endParaRPr/>
          </a:p>
          <a:p>
            <a:pPr marL="285750" marR="0" lvl="0" indent="-285750" algn="just" rtl="0">
              <a:spcBef>
                <a:spcPts val="200"/>
              </a:spcBef>
              <a:spcAft>
                <a:spcPts val="0"/>
              </a:spcAft>
              <a:buClr>
                <a:srgbClr val="262626"/>
              </a:buClr>
              <a:buSzPts val="1400"/>
              <a:buFont typeface="Noto Sans Symbols"/>
              <a:buChar char="❑"/>
            </a:pPr>
            <a:r>
              <a:rPr lang="fr-CA" sz="1400">
                <a:solidFill>
                  <a:srgbClr val="262626"/>
                </a:solidFill>
                <a:latin typeface="Arial"/>
                <a:ea typeface="Arial"/>
                <a:cs typeface="Arial"/>
                <a:sym typeface="Arial"/>
              </a:rPr>
              <a:t>Équipes/chaires de recherche interdisciplinaires</a:t>
            </a:r>
            <a:endParaRPr/>
          </a:p>
          <a:p>
            <a:pPr marL="285750" marR="0" lvl="0" indent="-285750" algn="just" rtl="0">
              <a:spcBef>
                <a:spcPts val="200"/>
              </a:spcBef>
              <a:spcAft>
                <a:spcPts val="0"/>
              </a:spcAft>
              <a:buClr>
                <a:srgbClr val="262626"/>
              </a:buClr>
              <a:buSzPts val="1400"/>
              <a:buFont typeface="Noto Sans Symbols"/>
              <a:buChar char="❑"/>
            </a:pPr>
            <a:r>
              <a:rPr lang="fr-CA" sz="1400">
                <a:solidFill>
                  <a:srgbClr val="262626"/>
                </a:solidFill>
                <a:latin typeface="Arial"/>
                <a:ea typeface="Arial"/>
                <a:cs typeface="Arial"/>
                <a:sym typeface="Arial"/>
              </a:rPr>
              <a:t>Programmes de formation et de transfert des connaissances  </a:t>
            </a:r>
            <a:endParaRPr/>
          </a:p>
          <a:p>
            <a:pPr marL="285750" marR="0" lvl="0" indent="-196850" algn="just" rtl="0">
              <a:spcBef>
                <a:spcPts val="200"/>
              </a:spcBef>
              <a:spcAft>
                <a:spcPts val="0"/>
              </a:spcAft>
              <a:buClr>
                <a:schemeClr val="dk1"/>
              </a:buClr>
              <a:buSzPts val="1400"/>
              <a:buFont typeface="Noto Sans Symbols"/>
              <a:buNone/>
            </a:pPr>
            <a:endParaRPr sz="1400">
              <a:solidFill>
                <a:srgbClr val="262626"/>
              </a:solidFill>
              <a:latin typeface="Arial"/>
              <a:ea typeface="Arial"/>
              <a:cs typeface="Arial"/>
              <a:sym typeface="Arial"/>
            </a:endParaRPr>
          </a:p>
        </p:txBody>
      </p:sp>
      <p:sp>
        <p:nvSpPr>
          <p:cNvPr id="714" name="Google Shape;714;p52"/>
          <p:cNvSpPr/>
          <p:nvPr/>
        </p:nvSpPr>
        <p:spPr>
          <a:xfrm>
            <a:off x="6843996" y="2981758"/>
            <a:ext cx="5040000" cy="2593624"/>
          </a:xfrm>
          <a:prstGeom prst="roundRect">
            <a:avLst>
              <a:gd name="adj" fmla="val 16667"/>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fr-CA" sz="1400">
                <a:solidFill>
                  <a:srgbClr val="262626"/>
                </a:solidFill>
                <a:latin typeface="Arial"/>
                <a:ea typeface="Arial"/>
                <a:cs typeface="Arial"/>
                <a:sym typeface="Arial"/>
              </a:rPr>
              <a:t>Encourager des activités économiques plus durables et des comportements plus responsables</a:t>
            </a:r>
            <a:endParaRPr/>
          </a:p>
          <a:p>
            <a:pPr marL="0" marR="0" lvl="0" indent="0" algn="just" rtl="0">
              <a:spcBef>
                <a:spcPts val="200"/>
              </a:spcBef>
              <a:spcAft>
                <a:spcPts val="0"/>
              </a:spcAft>
              <a:buNone/>
            </a:pPr>
            <a:r>
              <a:rPr lang="fr-CA" sz="1400">
                <a:solidFill>
                  <a:srgbClr val="262626"/>
                </a:solidFill>
                <a:latin typeface="Arial"/>
                <a:ea typeface="Arial"/>
                <a:cs typeface="Arial"/>
                <a:sym typeface="Arial"/>
              </a:rPr>
              <a:t>Orienter les activités et les secteurs économiques vers l’ID</a:t>
            </a:r>
            <a:endParaRPr/>
          </a:p>
          <a:p>
            <a:pPr marL="285750" marR="0" lvl="0" indent="-285750" algn="just" rtl="0">
              <a:spcBef>
                <a:spcPts val="200"/>
              </a:spcBef>
              <a:spcAft>
                <a:spcPts val="0"/>
              </a:spcAft>
              <a:buClr>
                <a:srgbClr val="262626"/>
              </a:buClr>
              <a:buSzPts val="1400"/>
              <a:buFont typeface="Noto Sans Symbols"/>
              <a:buChar char="❑"/>
            </a:pPr>
            <a:r>
              <a:rPr lang="fr-CA" sz="1400">
                <a:solidFill>
                  <a:srgbClr val="262626"/>
                </a:solidFill>
                <a:latin typeface="Arial"/>
                <a:ea typeface="Arial"/>
                <a:cs typeface="Arial"/>
                <a:sym typeface="Arial"/>
              </a:rPr>
              <a:t>Mettre en place des mesures visant :</a:t>
            </a:r>
            <a:endParaRPr/>
          </a:p>
          <a:p>
            <a:pPr marL="354013" marR="0" lvl="1" indent="-260350" algn="just" rtl="0">
              <a:spcBef>
                <a:spcPts val="200"/>
              </a:spcBef>
              <a:spcAft>
                <a:spcPts val="0"/>
              </a:spcAft>
              <a:buClr>
                <a:srgbClr val="262626"/>
              </a:buClr>
              <a:buSzPts val="1200"/>
              <a:buFont typeface="Courier New"/>
              <a:buChar char="o"/>
            </a:pPr>
            <a:r>
              <a:rPr lang="fr-CA" sz="1200" b="0" i="0" u="none" strike="noStrike" cap="none">
                <a:solidFill>
                  <a:srgbClr val="262626"/>
                </a:solidFill>
                <a:latin typeface="Arial"/>
                <a:ea typeface="Arial"/>
                <a:cs typeface="Arial"/>
                <a:sym typeface="Arial"/>
              </a:rPr>
              <a:t>Réduction des GES et de la pollution, protection des territoires</a:t>
            </a:r>
            <a:endParaRPr/>
          </a:p>
          <a:p>
            <a:pPr marL="285750" marR="0" lvl="0" indent="-285750" algn="just" rtl="0">
              <a:spcBef>
                <a:spcPts val="200"/>
              </a:spcBef>
              <a:spcAft>
                <a:spcPts val="0"/>
              </a:spcAft>
              <a:buClr>
                <a:srgbClr val="262626"/>
              </a:buClr>
              <a:buSzPts val="1400"/>
              <a:buFont typeface="Noto Sans Symbols"/>
              <a:buChar char="❑"/>
            </a:pPr>
            <a:r>
              <a:rPr lang="fr-CA" sz="1400">
                <a:solidFill>
                  <a:srgbClr val="262626"/>
                </a:solidFill>
                <a:latin typeface="Arial"/>
                <a:ea typeface="Arial"/>
                <a:cs typeface="Arial"/>
                <a:sym typeface="Arial"/>
              </a:rPr>
              <a:t>Avantages fiscaux, taxes, péages, bonus/malus</a:t>
            </a:r>
            <a:endParaRPr/>
          </a:p>
          <a:p>
            <a:pPr marL="285750" marR="0" lvl="0" indent="-196850" algn="just" rtl="0">
              <a:spcBef>
                <a:spcPts val="200"/>
              </a:spcBef>
              <a:spcAft>
                <a:spcPts val="0"/>
              </a:spcAft>
              <a:buClr>
                <a:schemeClr val="dk1"/>
              </a:buClr>
              <a:buSzPts val="1400"/>
              <a:buFont typeface="Noto Sans Symbols"/>
              <a:buNone/>
            </a:pPr>
            <a:endParaRPr sz="1400">
              <a:solidFill>
                <a:srgbClr val="262626"/>
              </a:solidFill>
              <a:latin typeface="Arial"/>
              <a:ea typeface="Arial"/>
              <a:cs typeface="Arial"/>
              <a:sym typeface="Arial"/>
            </a:endParaRPr>
          </a:p>
        </p:txBody>
      </p:sp>
      <p:sp>
        <p:nvSpPr>
          <p:cNvPr id="715" name="Google Shape;715;p52"/>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fr-CA"/>
              <a:t>27</a:t>
            </a:fld>
            <a:endParaRPr/>
          </a:p>
        </p:txBody>
      </p:sp>
      <p:pic>
        <p:nvPicPr>
          <p:cNvPr id="716" name="Google Shape;716;p52"/>
          <p:cNvPicPr preferRelativeResize="0"/>
          <p:nvPr/>
        </p:nvPicPr>
        <p:blipFill rotWithShape="1">
          <a:blip r:embed="rId3">
            <a:alphaModFix/>
          </a:blip>
          <a:srcRect/>
          <a:stretch/>
        </p:blipFill>
        <p:spPr>
          <a:xfrm>
            <a:off x="2853014" y="1283873"/>
            <a:ext cx="996482" cy="1188000"/>
          </a:xfrm>
          <a:prstGeom prst="rect">
            <a:avLst/>
          </a:prstGeom>
          <a:noFill/>
          <a:ln>
            <a:noFill/>
          </a:ln>
        </p:spPr>
      </p:pic>
      <p:pic>
        <p:nvPicPr>
          <p:cNvPr id="717" name="Google Shape;717;p52"/>
          <p:cNvPicPr preferRelativeResize="0"/>
          <p:nvPr/>
        </p:nvPicPr>
        <p:blipFill rotWithShape="1">
          <a:blip r:embed="rId4">
            <a:alphaModFix/>
          </a:blip>
          <a:srcRect/>
          <a:stretch/>
        </p:blipFill>
        <p:spPr>
          <a:xfrm>
            <a:off x="8733600" y="1283873"/>
            <a:ext cx="1095027" cy="11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53"/>
          <p:cNvSpPr txBox="1">
            <a:spLocks noGrp="1"/>
          </p:cNvSpPr>
          <p:nvPr>
            <p:ph type="title"/>
          </p:nvPr>
        </p:nvSpPr>
        <p:spPr>
          <a:xfrm>
            <a:off x="685800" y="754912"/>
            <a:ext cx="10744200" cy="86868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3"/>
              </a:buClr>
              <a:buSzPts val="2800"/>
              <a:buFont typeface="Arial"/>
              <a:buNone/>
            </a:pPr>
            <a:r>
              <a:rPr lang="fr-CA"/>
              <a:t>Pôles de liaison</a:t>
            </a:r>
            <a:endParaRPr/>
          </a:p>
        </p:txBody>
      </p:sp>
      <p:sp>
        <p:nvSpPr>
          <p:cNvPr id="724" name="Google Shape;724;p53"/>
          <p:cNvSpPr txBox="1">
            <a:spLocks noGrp="1"/>
          </p:cNvSpPr>
          <p:nvPr>
            <p:ph type="body" idx="1"/>
          </p:nvPr>
        </p:nvSpPr>
        <p:spPr>
          <a:xfrm>
            <a:off x="685800" y="283464"/>
            <a:ext cx="10744200" cy="404813"/>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1600"/>
              <a:buNone/>
            </a:pPr>
            <a:r>
              <a:rPr lang="fr-CA"/>
              <a:t>ÉCOSYSTÈME ET PROJETS</a:t>
            </a:r>
            <a:endParaRPr/>
          </a:p>
        </p:txBody>
      </p:sp>
      <p:cxnSp>
        <p:nvCxnSpPr>
          <p:cNvPr id="725" name="Google Shape;725;p53"/>
          <p:cNvCxnSpPr/>
          <p:nvPr/>
        </p:nvCxnSpPr>
        <p:spPr>
          <a:xfrm>
            <a:off x="691116" y="1244011"/>
            <a:ext cx="2677726" cy="0"/>
          </a:xfrm>
          <a:prstGeom prst="straightConnector1">
            <a:avLst/>
          </a:prstGeom>
          <a:noFill/>
          <a:ln w="12700" cap="flat" cmpd="sng">
            <a:solidFill>
              <a:schemeClr val="dk1"/>
            </a:solidFill>
            <a:prstDash val="solid"/>
            <a:miter lim="800000"/>
            <a:headEnd type="none" w="sm" len="sm"/>
            <a:tailEnd type="none" w="sm" len="sm"/>
          </a:ln>
        </p:spPr>
      </p:cxnSp>
      <p:sp>
        <p:nvSpPr>
          <p:cNvPr id="726" name="Google Shape;726;p53"/>
          <p:cNvSpPr/>
          <p:nvPr/>
        </p:nvSpPr>
        <p:spPr>
          <a:xfrm>
            <a:off x="216568" y="0"/>
            <a:ext cx="3448925" cy="148647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27" name="Google Shape;727;p53"/>
          <p:cNvSpPr/>
          <p:nvPr/>
        </p:nvSpPr>
        <p:spPr>
          <a:xfrm>
            <a:off x="1027690" y="2432498"/>
            <a:ext cx="5040000" cy="646331"/>
          </a:xfrm>
          <a:prstGeom prst="rect">
            <a:avLst/>
          </a:prstGeom>
          <a:noFill/>
          <a:ln>
            <a:noFill/>
          </a:ln>
        </p:spPr>
        <p:txBody>
          <a:bodyPr spcFirstLastPara="1" wrap="square" lIns="91425" tIns="45700" rIns="91425" bIns="45700" anchor="t" anchorCtr="0">
            <a:noAutofit/>
          </a:bodyPr>
          <a:lstStyle/>
          <a:p>
            <a:pPr marL="0" marR="0" lvl="1" indent="0" algn="l" rtl="0">
              <a:spcBef>
                <a:spcPts val="0"/>
              </a:spcBef>
              <a:spcAft>
                <a:spcPts val="0"/>
              </a:spcAft>
              <a:buNone/>
            </a:pPr>
            <a:r>
              <a:rPr lang="fr-CA" sz="1800" b="1" i="0" u="none" strike="noStrike" cap="none">
                <a:solidFill>
                  <a:srgbClr val="007CB9"/>
                </a:solidFill>
                <a:latin typeface="Arial"/>
                <a:ea typeface="Arial"/>
                <a:cs typeface="Arial"/>
                <a:sym typeface="Arial"/>
              </a:rPr>
              <a:t>Structurer/consolider l’écosystème dédié à l’ID </a:t>
            </a:r>
            <a:endParaRPr sz="2800" b="1" i="0" u="none" strike="noStrike" cap="none">
              <a:solidFill>
                <a:srgbClr val="007CB9"/>
              </a:solidFill>
              <a:latin typeface="Arial"/>
              <a:ea typeface="Arial"/>
              <a:cs typeface="Arial"/>
              <a:sym typeface="Arial"/>
            </a:endParaRPr>
          </a:p>
        </p:txBody>
      </p:sp>
      <p:sp>
        <p:nvSpPr>
          <p:cNvPr id="728" name="Google Shape;728;p53"/>
          <p:cNvSpPr txBox="1"/>
          <p:nvPr/>
        </p:nvSpPr>
        <p:spPr>
          <a:xfrm>
            <a:off x="685800" y="801567"/>
            <a:ext cx="10744200" cy="868680"/>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rgbClr val="C98D02"/>
              </a:buClr>
              <a:buSzPts val="2800"/>
              <a:buFont typeface="Arial"/>
              <a:buNone/>
            </a:pPr>
            <a:r>
              <a:rPr lang="fr-CA" sz="2800" b="1" cap="none">
                <a:solidFill>
                  <a:srgbClr val="C98D02"/>
                </a:solidFill>
                <a:latin typeface="Arial"/>
                <a:ea typeface="Arial"/>
                <a:cs typeface="Arial"/>
                <a:sym typeface="Arial"/>
              </a:rPr>
              <a:t>Organisations et entreprises</a:t>
            </a:r>
            <a:endParaRPr sz="2800" b="1" cap="none">
              <a:solidFill>
                <a:srgbClr val="C98D02"/>
              </a:solidFill>
              <a:latin typeface="Arial"/>
              <a:ea typeface="Arial"/>
              <a:cs typeface="Arial"/>
              <a:sym typeface="Arial"/>
            </a:endParaRPr>
          </a:p>
        </p:txBody>
      </p:sp>
      <p:sp>
        <p:nvSpPr>
          <p:cNvPr id="729" name="Google Shape;729;p53"/>
          <p:cNvSpPr txBox="1"/>
          <p:nvPr/>
        </p:nvSpPr>
        <p:spPr>
          <a:xfrm>
            <a:off x="685800" y="283464"/>
            <a:ext cx="10744200" cy="404813"/>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chemeClr val="dk1"/>
              </a:buClr>
              <a:buSzPts val="1600"/>
              <a:buFont typeface="Arial"/>
              <a:buNone/>
            </a:pPr>
            <a:r>
              <a:rPr lang="fr-CA" sz="1600" b="0" cap="none">
                <a:solidFill>
                  <a:schemeClr val="dk1"/>
                </a:solidFill>
                <a:latin typeface="Arial"/>
                <a:ea typeface="Arial"/>
                <a:cs typeface="Arial"/>
                <a:sym typeface="Arial"/>
              </a:rPr>
              <a:t>3. ORIENTATIONS POUR L’INNOVATION DURABLE</a:t>
            </a:r>
            <a:endParaRPr/>
          </a:p>
        </p:txBody>
      </p:sp>
      <p:cxnSp>
        <p:nvCxnSpPr>
          <p:cNvPr id="730" name="Google Shape;730;p53"/>
          <p:cNvCxnSpPr/>
          <p:nvPr/>
        </p:nvCxnSpPr>
        <p:spPr>
          <a:xfrm>
            <a:off x="691115" y="1244011"/>
            <a:ext cx="4297680" cy="0"/>
          </a:xfrm>
          <a:prstGeom prst="straightConnector1">
            <a:avLst/>
          </a:prstGeom>
          <a:noFill/>
          <a:ln w="12700" cap="flat" cmpd="sng">
            <a:solidFill>
              <a:schemeClr val="dk1"/>
            </a:solidFill>
            <a:prstDash val="solid"/>
            <a:miter lim="800000"/>
            <a:headEnd type="none" w="sm" len="sm"/>
            <a:tailEnd type="none" w="sm" len="sm"/>
          </a:ln>
        </p:spPr>
      </p:cxnSp>
      <p:sp>
        <p:nvSpPr>
          <p:cNvPr id="731" name="Google Shape;731;p53"/>
          <p:cNvSpPr/>
          <p:nvPr/>
        </p:nvSpPr>
        <p:spPr>
          <a:xfrm>
            <a:off x="6843785" y="2432498"/>
            <a:ext cx="5040000" cy="646331"/>
          </a:xfrm>
          <a:prstGeom prst="rect">
            <a:avLst/>
          </a:prstGeom>
          <a:noFill/>
          <a:ln>
            <a:noFill/>
          </a:ln>
        </p:spPr>
        <p:txBody>
          <a:bodyPr spcFirstLastPara="1" wrap="square" lIns="91425" tIns="45700" rIns="91425" bIns="45700" anchor="t" anchorCtr="0">
            <a:noAutofit/>
          </a:bodyPr>
          <a:lstStyle/>
          <a:p>
            <a:pPr marL="0" marR="0" lvl="1" indent="0" algn="l" rtl="0">
              <a:spcBef>
                <a:spcPts val="0"/>
              </a:spcBef>
              <a:spcAft>
                <a:spcPts val="0"/>
              </a:spcAft>
              <a:buNone/>
            </a:pPr>
            <a:r>
              <a:rPr lang="fr-CA" sz="1800" b="1" i="0" u="none" strike="noStrike" cap="none">
                <a:solidFill>
                  <a:srgbClr val="007CB9"/>
                </a:solidFill>
                <a:latin typeface="Arial"/>
                <a:ea typeface="Arial"/>
                <a:cs typeface="Arial"/>
                <a:sym typeface="Arial"/>
              </a:rPr>
              <a:t>Développer une gestion stratégique de niches d’ID</a:t>
            </a:r>
            <a:endParaRPr sz="2800" b="1" i="0" u="none" strike="noStrike" cap="none">
              <a:solidFill>
                <a:srgbClr val="007CB9"/>
              </a:solidFill>
              <a:latin typeface="Arial"/>
              <a:ea typeface="Arial"/>
              <a:cs typeface="Arial"/>
              <a:sym typeface="Arial"/>
            </a:endParaRPr>
          </a:p>
        </p:txBody>
      </p:sp>
      <p:sp>
        <p:nvSpPr>
          <p:cNvPr id="732" name="Google Shape;732;p53"/>
          <p:cNvSpPr/>
          <p:nvPr/>
        </p:nvSpPr>
        <p:spPr>
          <a:xfrm>
            <a:off x="511511" y="2432498"/>
            <a:ext cx="50526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800" b="1">
                <a:solidFill>
                  <a:srgbClr val="007CB9"/>
                </a:solidFill>
                <a:latin typeface="Arial"/>
                <a:ea typeface="Arial"/>
                <a:cs typeface="Arial"/>
                <a:sym typeface="Arial"/>
              </a:rPr>
              <a:t>2.1</a:t>
            </a:r>
            <a:endParaRPr sz="1800">
              <a:solidFill>
                <a:srgbClr val="007CB9"/>
              </a:solidFill>
              <a:latin typeface="Arial"/>
              <a:ea typeface="Arial"/>
              <a:cs typeface="Arial"/>
              <a:sym typeface="Arial"/>
            </a:endParaRPr>
          </a:p>
        </p:txBody>
      </p:sp>
      <p:sp>
        <p:nvSpPr>
          <p:cNvPr id="733" name="Google Shape;733;p53"/>
          <p:cNvSpPr/>
          <p:nvPr/>
        </p:nvSpPr>
        <p:spPr>
          <a:xfrm>
            <a:off x="6329754" y="2432498"/>
            <a:ext cx="61075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800" b="1">
                <a:solidFill>
                  <a:srgbClr val="007CB9"/>
                </a:solidFill>
                <a:latin typeface="Arial"/>
                <a:ea typeface="Arial"/>
                <a:cs typeface="Arial"/>
                <a:sym typeface="Arial"/>
              </a:rPr>
              <a:t>2.2</a:t>
            </a:r>
            <a:endParaRPr sz="1800">
              <a:solidFill>
                <a:srgbClr val="007CB9"/>
              </a:solidFill>
              <a:latin typeface="Arial"/>
              <a:ea typeface="Arial"/>
              <a:cs typeface="Arial"/>
              <a:sym typeface="Arial"/>
            </a:endParaRPr>
          </a:p>
        </p:txBody>
      </p:sp>
      <p:sp>
        <p:nvSpPr>
          <p:cNvPr id="734" name="Google Shape;734;p53"/>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fr-CA"/>
              <a:t>28</a:t>
            </a:fld>
            <a:endParaRPr/>
          </a:p>
        </p:txBody>
      </p:sp>
      <p:pic>
        <p:nvPicPr>
          <p:cNvPr id="735" name="Google Shape;735;p53"/>
          <p:cNvPicPr preferRelativeResize="0"/>
          <p:nvPr/>
        </p:nvPicPr>
        <p:blipFill rotWithShape="1">
          <a:blip r:embed="rId3">
            <a:alphaModFix/>
          </a:blip>
          <a:srcRect/>
          <a:stretch/>
        </p:blipFill>
        <p:spPr>
          <a:xfrm>
            <a:off x="2740334" y="1277384"/>
            <a:ext cx="1197963" cy="1188000"/>
          </a:xfrm>
          <a:prstGeom prst="rect">
            <a:avLst/>
          </a:prstGeom>
          <a:noFill/>
          <a:ln>
            <a:noFill/>
          </a:ln>
        </p:spPr>
      </p:pic>
      <p:pic>
        <p:nvPicPr>
          <p:cNvPr id="736" name="Google Shape;736;p53"/>
          <p:cNvPicPr preferRelativeResize="0"/>
          <p:nvPr/>
        </p:nvPicPr>
        <p:blipFill rotWithShape="1">
          <a:blip r:embed="rId4">
            <a:alphaModFix/>
          </a:blip>
          <a:srcRect/>
          <a:stretch/>
        </p:blipFill>
        <p:spPr>
          <a:xfrm>
            <a:off x="8719670" y="1277384"/>
            <a:ext cx="1188000" cy="1188000"/>
          </a:xfrm>
          <a:prstGeom prst="rect">
            <a:avLst/>
          </a:prstGeom>
          <a:noFill/>
          <a:ln>
            <a:noFill/>
          </a:ln>
        </p:spPr>
      </p:pic>
      <p:sp>
        <p:nvSpPr>
          <p:cNvPr id="737" name="Google Shape;737;p53"/>
          <p:cNvSpPr/>
          <p:nvPr/>
        </p:nvSpPr>
        <p:spPr>
          <a:xfrm>
            <a:off x="894638" y="2981757"/>
            <a:ext cx="5040000" cy="2593625"/>
          </a:xfrm>
          <a:prstGeom prst="roundRect">
            <a:avLst>
              <a:gd name="adj" fmla="val 16667"/>
            </a:avLst>
          </a:prstGeom>
          <a:noFill/>
          <a:ln>
            <a:noFill/>
          </a:ln>
        </p:spPr>
        <p:txBody>
          <a:bodyPr spcFirstLastPara="1" wrap="square" lIns="91425" tIns="45700" rIns="91425" bIns="45700" anchor="t" anchorCtr="0">
            <a:noAutofit/>
          </a:bodyPr>
          <a:lstStyle/>
          <a:p>
            <a:pPr marL="285750" marR="0" lvl="0" indent="-285750" algn="just" rtl="0">
              <a:spcBef>
                <a:spcPts val="0"/>
              </a:spcBef>
              <a:spcAft>
                <a:spcPts val="0"/>
              </a:spcAft>
              <a:buClr>
                <a:srgbClr val="262626"/>
              </a:buClr>
              <a:buSzPts val="1400"/>
              <a:buFont typeface="Noto Sans Symbols"/>
              <a:buChar char="❑"/>
            </a:pPr>
            <a:r>
              <a:rPr lang="fr-CA" sz="1400">
                <a:solidFill>
                  <a:srgbClr val="262626"/>
                </a:solidFill>
                <a:latin typeface="Arial"/>
                <a:ea typeface="Arial"/>
                <a:cs typeface="Arial"/>
                <a:sym typeface="Arial"/>
              </a:rPr>
              <a:t>Coordonner les initiatives et consolider les liens entre organisations autour de valeurs et d’objectifs communs</a:t>
            </a:r>
            <a:endParaRPr/>
          </a:p>
          <a:p>
            <a:pPr marL="0" marR="0" lvl="0" indent="0" algn="just" rtl="0">
              <a:spcBef>
                <a:spcPts val="200"/>
              </a:spcBef>
              <a:spcAft>
                <a:spcPts val="0"/>
              </a:spcAft>
              <a:buNone/>
            </a:pPr>
            <a:r>
              <a:rPr lang="fr-CA" sz="1200">
                <a:solidFill>
                  <a:srgbClr val="262626"/>
                </a:solidFill>
                <a:latin typeface="Times New Roman"/>
                <a:ea typeface="Times New Roman"/>
                <a:cs typeface="Times New Roman"/>
                <a:sym typeface="Times New Roman"/>
              </a:rPr>
              <a:t>→ </a:t>
            </a:r>
            <a:r>
              <a:rPr lang="fr-CA" sz="1200">
                <a:solidFill>
                  <a:srgbClr val="262626"/>
                </a:solidFill>
                <a:latin typeface="Arial"/>
                <a:ea typeface="Arial"/>
                <a:cs typeface="Arial"/>
                <a:sym typeface="Arial"/>
              </a:rPr>
              <a:t>Diffusion des bonnes pratiques (techniques, gouvernance)</a:t>
            </a:r>
            <a:endParaRPr/>
          </a:p>
          <a:p>
            <a:pPr marL="285750" marR="0" lvl="1" indent="-285750" algn="just" rtl="0">
              <a:spcBef>
                <a:spcPts val="200"/>
              </a:spcBef>
              <a:spcAft>
                <a:spcPts val="0"/>
              </a:spcAft>
              <a:buClr>
                <a:srgbClr val="262626"/>
              </a:buClr>
              <a:buSzPts val="1400"/>
              <a:buFont typeface="Noto Sans Symbols"/>
              <a:buChar char="❑"/>
            </a:pPr>
            <a:r>
              <a:rPr lang="fr-CA" sz="1400" b="0" i="0" u="none" strike="noStrike" cap="none">
                <a:solidFill>
                  <a:srgbClr val="262626"/>
                </a:solidFill>
                <a:latin typeface="Arial"/>
                <a:ea typeface="Arial"/>
                <a:cs typeface="Arial"/>
                <a:sym typeface="Arial"/>
              </a:rPr>
              <a:t>Assurer une diversité adéquate d’acteurs </a:t>
            </a:r>
            <a:endParaRPr/>
          </a:p>
          <a:p>
            <a:pPr marL="285750" marR="0" lvl="1" indent="-285750" algn="just" rtl="0">
              <a:spcBef>
                <a:spcPts val="200"/>
              </a:spcBef>
              <a:spcAft>
                <a:spcPts val="0"/>
              </a:spcAft>
              <a:buClr>
                <a:srgbClr val="262626"/>
              </a:buClr>
              <a:buSzPts val="1400"/>
              <a:buFont typeface="Noto Sans Symbols"/>
              <a:buChar char="❑"/>
            </a:pPr>
            <a:r>
              <a:rPr lang="fr-CA" sz="1400" b="0" i="0" u="none" strike="noStrike" cap="none">
                <a:solidFill>
                  <a:srgbClr val="262626"/>
                </a:solidFill>
                <a:latin typeface="Arial"/>
                <a:ea typeface="Arial"/>
                <a:cs typeface="Arial"/>
                <a:sym typeface="Arial"/>
              </a:rPr>
              <a:t>Favoriser les partenariats </a:t>
            </a:r>
            <a:endParaRPr/>
          </a:p>
          <a:p>
            <a:pPr marL="285750" marR="0" lvl="1" indent="-285750" algn="just" rtl="0">
              <a:spcBef>
                <a:spcPts val="200"/>
              </a:spcBef>
              <a:spcAft>
                <a:spcPts val="0"/>
              </a:spcAft>
              <a:buClr>
                <a:srgbClr val="262626"/>
              </a:buClr>
              <a:buSzPts val="1400"/>
              <a:buFont typeface="Noto Sans Symbols"/>
              <a:buChar char="❑"/>
            </a:pPr>
            <a:r>
              <a:rPr lang="fr-CA" sz="1400" b="0" i="0" u="none" strike="noStrike" cap="none">
                <a:solidFill>
                  <a:srgbClr val="262626"/>
                </a:solidFill>
                <a:latin typeface="Arial"/>
                <a:ea typeface="Arial"/>
                <a:cs typeface="Arial"/>
                <a:sym typeface="Arial"/>
              </a:rPr>
              <a:t>Mutualiser les ressources techniques et les compétences </a:t>
            </a:r>
            <a:endParaRPr/>
          </a:p>
          <a:p>
            <a:pPr marL="285750" marR="0" lvl="1" indent="-285750" algn="just" rtl="0">
              <a:spcBef>
                <a:spcPts val="200"/>
              </a:spcBef>
              <a:spcAft>
                <a:spcPts val="0"/>
              </a:spcAft>
              <a:buClr>
                <a:srgbClr val="262626"/>
              </a:buClr>
              <a:buSzPts val="1400"/>
              <a:buFont typeface="Noto Sans Symbols"/>
              <a:buChar char="❑"/>
            </a:pPr>
            <a:r>
              <a:rPr lang="fr-CA" sz="1400" b="0" i="0" u="none" strike="noStrike" cap="none">
                <a:solidFill>
                  <a:srgbClr val="262626"/>
                </a:solidFill>
                <a:latin typeface="Arial"/>
                <a:ea typeface="Arial"/>
                <a:cs typeface="Arial"/>
                <a:sym typeface="Arial"/>
              </a:rPr>
              <a:t>Encadrer l’entrepreneuriat durable</a:t>
            </a:r>
            <a:endParaRPr/>
          </a:p>
          <a:p>
            <a:pPr marL="0" marR="0" lvl="1" indent="0" algn="just" rtl="0">
              <a:spcBef>
                <a:spcPts val="200"/>
              </a:spcBef>
              <a:spcAft>
                <a:spcPts val="0"/>
              </a:spcAft>
              <a:buNone/>
            </a:pPr>
            <a:endParaRPr sz="1200" b="0" i="0" u="none" strike="noStrike" cap="none">
              <a:solidFill>
                <a:srgbClr val="262626"/>
              </a:solidFill>
              <a:latin typeface="Arial"/>
              <a:ea typeface="Arial"/>
              <a:cs typeface="Arial"/>
              <a:sym typeface="Arial"/>
            </a:endParaRPr>
          </a:p>
        </p:txBody>
      </p:sp>
      <p:sp>
        <p:nvSpPr>
          <p:cNvPr id="738" name="Google Shape;738;p53"/>
          <p:cNvSpPr/>
          <p:nvPr/>
        </p:nvSpPr>
        <p:spPr>
          <a:xfrm>
            <a:off x="6843996" y="2981758"/>
            <a:ext cx="5040000" cy="2593624"/>
          </a:xfrm>
          <a:prstGeom prst="roundRect">
            <a:avLst>
              <a:gd name="adj" fmla="val 16667"/>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fr-CA" sz="1400">
                <a:solidFill>
                  <a:srgbClr val="262626"/>
                </a:solidFill>
                <a:latin typeface="Arial"/>
                <a:ea typeface="Arial"/>
                <a:cs typeface="Arial"/>
                <a:sym typeface="Arial"/>
              </a:rPr>
              <a:t>Secteurs ayant de forts potentiels transformationnels</a:t>
            </a:r>
            <a:endParaRPr/>
          </a:p>
          <a:p>
            <a:pPr marL="285750" marR="0" lvl="0" indent="-285750" algn="just" rtl="0">
              <a:spcBef>
                <a:spcPts val="200"/>
              </a:spcBef>
              <a:spcAft>
                <a:spcPts val="0"/>
              </a:spcAft>
              <a:buClr>
                <a:srgbClr val="262626"/>
              </a:buClr>
              <a:buSzPts val="1400"/>
              <a:buFont typeface="Noto Sans Symbols"/>
              <a:buChar char="❑"/>
            </a:pPr>
            <a:r>
              <a:rPr lang="fr-CA" sz="1400">
                <a:solidFill>
                  <a:srgbClr val="262626"/>
                </a:solidFill>
                <a:latin typeface="Arial"/>
                <a:ea typeface="Arial"/>
                <a:cs typeface="Arial"/>
                <a:sym typeface="Arial"/>
              </a:rPr>
              <a:t>Développer des niches d’ID au sein de secteurs stratégiques</a:t>
            </a:r>
            <a:endParaRPr/>
          </a:p>
          <a:p>
            <a:pPr marL="285750" marR="0" lvl="0" indent="-285750" algn="just" rtl="0">
              <a:spcBef>
                <a:spcPts val="200"/>
              </a:spcBef>
              <a:spcAft>
                <a:spcPts val="0"/>
              </a:spcAft>
              <a:buClr>
                <a:srgbClr val="262626"/>
              </a:buClr>
              <a:buSzPts val="1400"/>
              <a:buFont typeface="Noto Sans Symbols"/>
              <a:buChar char="❑"/>
            </a:pPr>
            <a:r>
              <a:rPr lang="fr-CA" sz="1400">
                <a:solidFill>
                  <a:srgbClr val="262626"/>
                </a:solidFill>
                <a:latin typeface="Arial"/>
                <a:ea typeface="Arial"/>
                <a:cs typeface="Arial"/>
                <a:sym typeface="Arial"/>
              </a:rPr>
              <a:t>Créer une plate-forme et des incubateurs d’ID</a:t>
            </a:r>
            <a:endParaRPr/>
          </a:p>
          <a:p>
            <a:pPr marL="285750" marR="0" lvl="0" indent="-285750" algn="just" rtl="0">
              <a:spcBef>
                <a:spcPts val="200"/>
              </a:spcBef>
              <a:spcAft>
                <a:spcPts val="0"/>
              </a:spcAft>
              <a:buClr>
                <a:srgbClr val="262626"/>
              </a:buClr>
              <a:buSzPts val="1400"/>
              <a:buFont typeface="Noto Sans Symbols"/>
              <a:buChar char="❑"/>
            </a:pPr>
            <a:r>
              <a:rPr lang="fr-CA" sz="1400">
                <a:solidFill>
                  <a:srgbClr val="262626"/>
                </a:solidFill>
                <a:latin typeface="Arial"/>
                <a:ea typeface="Arial"/>
                <a:cs typeface="Arial"/>
                <a:sym typeface="Arial"/>
              </a:rPr>
              <a:t>Mettre en place des stratégies de financement du capital de risque adapté à l’ID</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54"/>
          <p:cNvSpPr txBox="1">
            <a:spLocks noGrp="1"/>
          </p:cNvSpPr>
          <p:nvPr>
            <p:ph type="title"/>
          </p:nvPr>
        </p:nvSpPr>
        <p:spPr>
          <a:xfrm>
            <a:off x="685800" y="754912"/>
            <a:ext cx="10744200" cy="86868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3"/>
              </a:buClr>
              <a:buSzPts val="2800"/>
              <a:buFont typeface="Arial"/>
              <a:buNone/>
            </a:pPr>
            <a:r>
              <a:rPr lang="fr-CA"/>
              <a:t>Pôles de liaison</a:t>
            </a:r>
            <a:endParaRPr/>
          </a:p>
        </p:txBody>
      </p:sp>
      <p:sp>
        <p:nvSpPr>
          <p:cNvPr id="745" name="Google Shape;745;p54"/>
          <p:cNvSpPr txBox="1">
            <a:spLocks noGrp="1"/>
          </p:cNvSpPr>
          <p:nvPr>
            <p:ph type="body" idx="1"/>
          </p:nvPr>
        </p:nvSpPr>
        <p:spPr>
          <a:xfrm>
            <a:off x="685800" y="283464"/>
            <a:ext cx="10744200" cy="404813"/>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1600"/>
              <a:buNone/>
            </a:pPr>
            <a:r>
              <a:rPr lang="fr-CA"/>
              <a:t>ÉCOSYSTÈME ET PROJETS</a:t>
            </a:r>
            <a:endParaRPr/>
          </a:p>
        </p:txBody>
      </p:sp>
      <p:cxnSp>
        <p:nvCxnSpPr>
          <p:cNvPr id="746" name="Google Shape;746;p54"/>
          <p:cNvCxnSpPr/>
          <p:nvPr/>
        </p:nvCxnSpPr>
        <p:spPr>
          <a:xfrm>
            <a:off x="691116" y="1244011"/>
            <a:ext cx="2677726" cy="0"/>
          </a:xfrm>
          <a:prstGeom prst="straightConnector1">
            <a:avLst/>
          </a:prstGeom>
          <a:noFill/>
          <a:ln w="12700" cap="flat" cmpd="sng">
            <a:solidFill>
              <a:schemeClr val="dk1"/>
            </a:solidFill>
            <a:prstDash val="solid"/>
            <a:miter lim="800000"/>
            <a:headEnd type="none" w="sm" len="sm"/>
            <a:tailEnd type="none" w="sm" len="sm"/>
          </a:ln>
        </p:spPr>
      </p:cxnSp>
      <p:sp>
        <p:nvSpPr>
          <p:cNvPr id="747" name="Google Shape;747;p54"/>
          <p:cNvSpPr/>
          <p:nvPr/>
        </p:nvSpPr>
        <p:spPr>
          <a:xfrm>
            <a:off x="216568" y="0"/>
            <a:ext cx="3448925" cy="148647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48" name="Google Shape;748;p54"/>
          <p:cNvSpPr/>
          <p:nvPr/>
        </p:nvSpPr>
        <p:spPr>
          <a:xfrm>
            <a:off x="1027691" y="2428200"/>
            <a:ext cx="5040000" cy="646331"/>
          </a:xfrm>
          <a:prstGeom prst="rect">
            <a:avLst/>
          </a:prstGeom>
          <a:noFill/>
          <a:ln>
            <a:noFill/>
          </a:ln>
        </p:spPr>
        <p:txBody>
          <a:bodyPr spcFirstLastPara="1" wrap="square" lIns="91425" tIns="45700" rIns="91425" bIns="45700" anchor="t" anchorCtr="0">
            <a:noAutofit/>
          </a:bodyPr>
          <a:lstStyle/>
          <a:p>
            <a:pPr marL="0" marR="0" lvl="1" indent="0" algn="l" rtl="0">
              <a:spcBef>
                <a:spcPts val="0"/>
              </a:spcBef>
              <a:spcAft>
                <a:spcPts val="0"/>
              </a:spcAft>
              <a:buNone/>
            </a:pPr>
            <a:r>
              <a:rPr lang="fr-CA" sz="1800" b="1" i="0" u="none" strike="noStrike" cap="none">
                <a:solidFill>
                  <a:schemeClr val="dk2"/>
                </a:solidFill>
                <a:latin typeface="Arial"/>
                <a:ea typeface="Arial"/>
                <a:cs typeface="Arial"/>
                <a:sym typeface="Arial"/>
              </a:rPr>
              <a:t>Implanter des programmes de recherche sur l’ID </a:t>
            </a:r>
            <a:endParaRPr sz="2800" b="1" i="0" u="none" strike="noStrike" cap="none">
              <a:solidFill>
                <a:schemeClr val="dk2"/>
              </a:solidFill>
              <a:latin typeface="Arial"/>
              <a:ea typeface="Arial"/>
              <a:cs typeface="Arial"/>
              <a:sym typeface="Arial"/>
            </a:endParaRPr>
          </a:p>
        </p:txBody>
      </p:sp>
      <p:sp>
        <p:nvSpPr>
          <p:cNvPr id="749" name="Google Shape;749;p54"/>
          <p:cNvSpPr txBox="1"/>
          <p:nvPr/>
        </p:nvSpPr>
        <p:spPr>
          <a:xfrm>
            <a:off x="685800" y="801567"/>
            <a:ext cx="10744200" cy="868680"/>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chemeClr val="accent3"/>
              </a:buClr>
              <a:buSzPts val="2800"/>
              <a:buFont typeface="Arial"/>
              <a:buNone/>
            </a:pPr>
            <a:r>
              <a:rPr lang="fr-CA" sz="2800" b="1" cap="none">
                <a:solidFill>
                  <a:schemeClr val="accent3"/>
                </a:solidFill>
                <a:latin typeface="Arial"/>
                <a:ea typeface="Arial"/>
                <a:cs typeface="Arial"/>
                <a:sym typeface="Arial"/>
              </a:rPr>
              <a:t>Établissements d’enseignement et de recherche</a:t>
            </a:r>
            <a:endParaRPr/>
          </a:p>
        </p:txBody>
      </p:sp>
      <p:sp>
        <p:nvSpPr>
          <p:cNvPr id="750" name="Google Shape;750;p54"/>
          <p:cNvSpPr txBox="1"/>
          <p:nvPr/>
        </p:nvSpPr>
        <p:spPr>
          <a:xfrm>
            <a:off x="685800" y="283464"/>
            <a:ext cx="10744200" cy="404813"/>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chemeClr val="dk1"/>
              </a:buClr>
              <a:buSzPts val="1600"/>
              <a:buFont typeface="Arial"/>
              <a:buNone/>
            </a:pPr>
            <a:r>
              <a:rPr lang="fr-CA" sz="1600" b="0" cap="none">
                <a:solidFill>
                  <a:schemeClr val="dk1"/>
                </a:solidFill>
                <a:latin typeface="Arial"/>
                <a:ea typeface="Arial"/>
                <a:cs typeface="Arial"/>
                <a:sym typeface="Arial"/>
              </a:rPr>
              <a:t>3. ORIENTATIONS POUR L’INNOVATION DURABLE</a:t>
            </a:r>
            <a:endParaRPr/>
          </a:p>
        </p:txBody>
      </p:sp>
      <p:cxnSp>
        <p:nvCxnSpPr>
          <p:cNvPr id="751" name="Google Shape;751;p54"/>
          <p:cNvCxnSpPr/>
          <p:nvPr/>
        </p:nvCxnSpPr>
        <p:spPr>
          <a:xfrm>
            <a:off x="691115" y="1244011"/>
            <a:ext cx="4297680" cy="0"/>
          </a:xfrm>
          <a:prstGeom prst="straightConnector1">
            <a:avLst/>
          </a:prstGeom>
          <a:noFill/>
          <a:ln w="12700" cap="flat" cmpd="sng">
            <a:solidFill>
              <a:schemeClr val="dk1"/>
            </a:solidFill>
            <a:prstDash val="solid"/>
            <a:miter lim="800000"/>
            <a:headEnd type="none" w="sm" len="sm"/>
            <a:tailEnd type="none" w="sm" len="sm"/>
          </a:ln>
        </p:spPr>
      </p:cxnSp>
      <p:sp>
        <p:nvSpPr>
          <p:cNvPr id="752" name="Google Shape;752;p54"/>
          <p:cNvSpPr/>
          <p:nvPr/>
        </p:nvSpPr>
        <p:spPr>
          <a:xfrm>
            <a:off x="6843786" y="2428200"/>
            <a:ext cx="5040000" cy="646331"/>
          </a:xfrm>
          <a:prstGeom prst="rect">
            <a:avLst/>
          </a:prstGeom>
          <a:noFill/>
          <a:ln>
            <a:noFill/>
          </a:ln>
        </p:spPr>
        <p:txBody>
          <a:bodyPr spcFirstLastPara="1" wrap="square" lIns="91425" tIns="45700" rIns="91425" bIns="45700" anchor="t" anchorCtr="0">
            <a:noAutofit/>
          </a:bodyPr>
          <a:lstStyle/>
          <a:p>
            <a:pPr marL="0" marR="0" lvl="1" indent="0" algn="l" rtl="0">
              <a:spcBef>
                <a:spcPts val="0"/>
              </a:spcBef>
              <a:spcAft>
                <a:spcPts val="0"/>
              </a:spcAft>
              <a:buNone/>
            </a:pPr>
            <a:r>
              <a:rPr lang="fr-CA" sz="1800" b="1" i="0" u="none" strike="noStrike" cap="none">
                <a:solidFill>
                  <a:schemeClr val="dk2"/>
                </a:solidFill>
                <a:latin typeface="Arial"/>
                <a:ea typeface="Arial"/>
                <a:cs typeface="Arial"/>
                <a:sym typeface="Arial"/>
              </a:rPr>
              <a:t>Déployer des programmes d’enseignement pour l’ID</a:t>
            </a:r>
            <a:endParaRPr sz="2800" b="1" i="0" u="none" strike="noStrike" cap="none">
              <a:solidFill>
                <a:schemeClr val="dk2"/>
              </a:solidFill>
              <a:latin typeface="Arial"/>
              <a:ea typeface="Arial"/>
              <a:cs typeface="Arial"/>
              <a:sym typeface="Arial"/>
            </a:endParaRPr>
          </a:p>
        </p:txBody>
      </p:sp>
      <p:sp>
        <p:nvSpPr>
          <p:cNvPr id="753" name="Google Shape;753;p54"/>
          <p:cNvSpPr/>
          <p:nvPr/>
        </p:nvSpPr>
        <p:spPr>
          <a:xfrm>
            <a:off x="511512" y="2428200"/>
            <a:ext cx="50526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800" b="1">
                <a:solidFill>
                  <a:schemeClr val="accent2"/>
                </a:solidFill>
                <a:latin typeface="Arial"/>
                <a:ea typeface="Arial"/>
                <a:cs typeface="Arial"/>
                <a:sym typeface="Arial"/>
              </a:rPr>
              <a:t>3.1</a:t>
            </a:r>
            <a:endParaRPr sz="1800">
              <a:solidFill>
                <a:schemeClr val="dk1"/>
              </a:solidFill>
              <a:latin typeface="Arial"/>
              <a:ea typeface="Arial"/>
              <a:cs typeface="Arial"/>
              <a:sym typeface="Arial"/>
            </a:endParaRPr>
          </a:p>
        </p:txBody>
      </p:sp>
      <p:sp>
        <p:nvSpPr>
          <p:cNvPr id="754" name="Google Shape;754;p54"/>
          <p:cNvSpPr/>
          <p:nvPr/>
        </p:nvSpPr>
        <p:spPr>
          <a:xfrm>
            <a:off x="6329755" y="2428200"/>
            <a:ext cx="61075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800" b="1">
                <a:solidFill>
                  <a:schemeClr val="accent2"/>
                </a:solidFill>
                <a:latin typeface="Arial"/>
                <a:ea typeface="Arial"/>
                <a:cs typeface="Arial"/>
                <a:sym typeface="Arial"/>
              </a:rPr>
              <a:t>3.2</a:t>
            </a:r>
            <a:endParaRPr sz="1800">
              <a:solidFill>
                <a:schemeClr val="dk1"/>
              </a:solidFill>
              <a:latin typeface="Arial"/>
              <a:ea typeface="Arial"/>
              <a:cs typeface="Arial"/>
              <a:sym typeface="Arial"/>
            </a:endParaRPr>
          </a:p>
        </p:txBody>
      </p:sp>
      <p:sp>
        <p:nvSpPr>
          <p:cNvPr id="755" name="Google Shape;755;p54"/>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fr-CA"/>
              <a:t>29</a:t>
            </a:fld>
            <a:endParaRPr/>
          </a:p>
        </p:txBody>
      </p:sp>
      <p:pic>
        <p:nvPicPr>
          <p:cNvPr id="756" name="Google Shape;756;p54"/>
          <p:cNvPicPr preferRelativeResize="0"/>
          <p:nvPr/>
        </p:nvPicPr>
        <p:blipFill rotWithShape="1">
          <a:blip r:embed="rId3">
            <a:alphaModFix/>
          </a:blip>
          <a:srcRect/>
          <a:stretch/>
        </p:blipFill>
        <p:spPr>
          <a:xfrm>
            <a:off x="8641351" y="1283746"/>
            <a:ext cx="1435866" cy="1188000"/>
          </a:xfrm>
          <a:prstGeom prst="rect">
            <a:avLst/>
          </a:prstGeom>
          <a:noFill/>
          <a:ln>
            <a:noFill/>
          </a:ln>
        </p:spPr>
      </p:pic>
      <p:pic>
        <p:nvPicPr>
          <p:cNvPr id="757" name="Google Shape;757;p54"/>
          <p:cNvPicPr preferRelativeResize="0"/>
          <p:nvPr/>
        </p:nvPicPr>
        <p:blipFill rotWithShape="1">
          <a:blip r:embed="rId4">
            <a:alphaModFix/>
          </a:blip>
          <a:srcRect/>
          <a:stretch/>
        </p:blipFill>
        <p:spPr>
          <a:xfrm>
            <a:off x="2700361" y="1283746"/>
            <a:ext cx="1146544" cy="1188000"/>
          </a:xfrm>
          <a:prstGeom prst="rect">
            <a:avLst/>
          </a:prstGeom>
          <a:noFill/>
          <a:ln>
            <a:noFill/>
          </a:ln>
        </p:spPr>
      </p:pic>
      <p:sp>
        <p:nvSpPr>
          <p:cNvPr id="758" name="Google Shape;758;p54"/>
          <p:cNvSpPr/>
          <p:nvPr/>
        </p:nvSpPr>
        <p:spPr>
          <a:xfrm>
            <a:off x="894638" y="2981757"/>
            <a:ext cx="5040000" cy="2593625"/>
          </a:xfrm>
          <a:prstGeom prst="roundRect">
            <a:avLst>
              <a:gd name="adj" fmla="val 16667"/>
            </a:avLst>
          </a:prstGeom>
          <a:noFill/>
          <a:ln>
            <a:noFill/>
          </a:ln>
        </p:spPr>
        <p:txBody>
          <a:bodyPr spcFirstLastPara="1" wrap="square" lIns="91425" tIns="45700" rIns="91425" bIns="45700" anchor="t" anchorCtr="0">
            <a:noAutofit/>
          </a:bodyPr>
          <a:lstStyle/>
          <a:p>
            <a:pPr marL="285750" marR="0" lvl="0" indent="-285750" algn="just" rtl="0">
              <a:spcBef>
                <a:spcPts val="0"/>
              </a:spcBef>
              <a:spcAft>
                <a:spcPts val="0"/>
              </a:spcAft>
              <a:buClr>
                <a:srgbClr val="262626"/>
              </a:buClr>
              <a:buSzPts val="1400"/>
              <a:buFont typeface="Noto Sans Symbols"/>
              <a:buChar char="❑"/>
            </a:pPr>
            <a:r>
              <a:rPr lang="fr-CA" sz="1400">
                <a:solidFill>
                  <a:srgbClr val="262626"/>
                </a:solidFill>
                <a:latin typeface="Arial"/>
                <a:ea typeface="Arial"/>
                <a:cs typeface="Arial"/>
                <a:sym typeface="Arial"/>
              </a:rPr>
              <a:t>Développer une expertise scientifique transdisciplinaire sur l’ID</a:t>
            </a:r>
            <a:endParaRPr/>
          </a:p>
          <a:p>
            <a:pPr marL="447675" marR="0" lvl="1" indent="-285750" algn="just" rtl="0">
              <a:spcBef>
                <a:spcPts val="200"/>
              </a:spcBef>
              <a:spcAft>
                <a:spcPts val="0"/>
              </a:spcAft>
              <a:buClr>
                <a:srgbClr val="262626"/>
              </a:buClr>
              <a:buSzPts val="1200"/>
              <a:buFont typeface="Courier New"/>
              <a:buChar char="o"/>
            </a:pPr>
            <a:r>
              <a:rPr lang="fr-CA" sz="1200" b="0" i="0" u="none" strike="noStrike" cap="none">
                <a:solidFill>
                  <a:srgbClr val="262626"/>
                </a:solidFill>
                <a:latin typeface="Arial"/>
                <a:ea typeface="Arial"/>
                <a:cs typeface="Arial"/>
                <a:sym typeface="Arial"/>
              </a:rPr>
              <a:t>Champs de l’ID: économie circulaire, gestion de la transition, conception régénérative, ACV</a:t>
            </a:r>
            <a:endParaRPr/>
          </a:p>
          <a:p>
            <a:pPr marL="285750" marR="0" lvl="0" indent="-285750" algn="just" rtl="0">
              <a:spcBef>
                <a:spcPts val="200"/>
              </a:spcBef>
              <a:spcAft>
                <a:spcPts val="0"/>
              </a:spcAft>
              <a:buClr>
                <a:srgbClr val="262626"/>
              </a:buClr>
              <a:buSzPts val="1400"/>
              <a:buFont typeface="Noto Sans Symbols"/>
              <a:buChar char="❑"/>
            </a:pPr>
            <a:r>
              <a:rPr lang="fr-CA" sz="1400">
                <a:solidFill>
                  <a:srgbClr val="262626"/>
                </a:solidFill>
                <a:latin typeface="Arial"/>
                <a:ea typeface="Arial"/>
                <a:cs typeface="Arial"/>
                <a:sym typeface="Arial"/>
              </a:rPr>
              <a:t>Articuler les expertises en DD et en innovation (fondamentales et appliquées) </a:t>
            </a:r>
            <a:endParaRPr/>
          </a:p>
          <a:p>
            <a:pPr marL="285750" marR="0" lvl="0" indent="-285750" algn="just" rtl="0">
              <a:spcBef>
                <a:spcPts val="200"/>
              </a:spcBef>
              <a:spcAft>
                <a:spcPts val="0"/>
              </a:spcAft>
              <a:buClr>
                <a:srgbClr val="262626"/>
              </a:buClr>
              <a:buSzPts val="1400"/>
              <a:buFont typeface="Noto Sans Symbols"/>
              <a:buChar char="❑"/>
            </a:pPr>
            <a:r>
              <a:rPr lang="fr-CA" sz="1400">
                <a:solidFill>
                  <a:srgbClr val="262626"/>
                </a:solidFill>
                <a:latin typeface="Arial"/>
                <a:ea typeface="Arial"/>
                <a:cs typeface="Arial"/>
                <a:sym typeface="Arial"/>
              </a:rPr>
              <a:t>Plateformes de recherche et de transfert de connaissances pour mailler centres de recherche et acteurs-terrain</a:t>
            </a:r>
            <a:endParaRPr/>
          </a:p>
          <a:p>
            <a:pPr marL="84138" marR="0" lvl="0" indent="-84138" algn="just" rtl="0">
              <a:spcBef>
                <a:spcPts val="200"/>
              </a:spcBef>
              <a:spcAft>
                <a:spcPts val="0"/>
              </a:spcAft>
              <a:buClr>
                <a:srgbClr val="262626"/>
              </a:buClr>
              <a:buSzPts val="1400"/>
              <a:buFont typeface="Noto Sans Symbols"/>
              <a:buChar char="❑"/>
            </a:pPr>
            <a:r>
              <a:rPr lang="fr-CA" sz="1400">
                <a:solidFill>
                  <a:srgbClr val="262626"/>
                </a:solidFill>
                <a:latin typeface="Arial"/>
                <a:ea typeface="Arial"/>
                <a:cs typeface="Arial"/>
                <a:sym typeface="Arial"/>
              </a:rPr>
              <a:t>Projets de recherche-action et d’expérimentation</a:t>
            </a:r>
            <a:endParaRPr/>
          </a:p>
        </p:txBody>
      </p:sp>
      <p:sp>
        <p:nvSpPr>
          <p:cNvPr id="759" name="Google Shape;759;p54"/>
          <p:cNvSpPr/>
          <p:nvPr/>
        </p:nvSpPr>
        <p:spPr>
          <a:xfrm>
            <a:off x="6843996" y="2981758"/>
            <a:ext cx="5040000" cy="2593624"/>
          </a:xfrm>
          <a:prstGeom prst="roundRect">
            <a:avLst>
              <a:gd name="adj" fmla="val 16667"/>
            </a:avLst>
          </a:prstGeom>
          <a:noFill/>
          <a:ln>
            <a:noFill/>
          </a:ln>
        </p:spPr>
        <p:txBody>
          <a:bodyPr spcFirstLastPara="1" wrap="square" lIns="91425" tIns="45700" rIns="91425" bIns="45700" anchor="t" anchorCtr="0">
            <a:noAutofit/>
          </a:bodyPr>
          <a:lstStyle/>
          <a:p>
            <a:pPr marL="285750" marR="0" lvl="0" indent="-285750" algn="just" rtl="0">
              <a:spcBef>
                <a:spcPts val="0"/>
              </a:spcBef>
              <a:spcAft>
                <a:spcPts val="0"/>
              </a:spcAft>
              <a:buClr>
                <a:srgbClr val="262626"/>
              </a:buClr>
              <a:buSzPts val="1400"/>
              <a:buFont typeface="Noto Sans Symbols"/>
              <a:buChar char="❑"/>
            </a:pPr>
            <a:r>
              <a:rPr lang="fr-CA" sz="1400">
                <a:solidFill>
                  <a:srgbClr val="262626"/>
                </a:solidFill>
                <a:latin typeface="Arial"/>
                <a:ea typeface="Arial"/>
                <a:cs typeface="Arial"/>
                <a:sym typeface="Arial"/>
              </a:rPr>
              <a:t>Former des PHQ</a:t>
            </a:r>
            <a:endParaRPr/>
          </a:p>
          <a:p>
            <a:pPr marL="285750" marR="0" lvl="0" indent="-285750" algn="just" rtl="0">
              <a:spcBef>
                <a:spcPts val="200"/>
              </a:spcBef>
              <a:spcAft>
                <a:spcPts val="0"/>
              </a:spcAft>
              <a:buClr>
                <a:srgbClr val="262626"/>
              </a:buClr>
              <a:buSzPts val="1400"/>
              <a:buFont typeface="Noto Sans Symbols"/>
              <a:buChar char="❑"/>
            </a:pPr>
            <a:r>
              <a:rPr lang="fr-CA" sz="1400">
                <a:solidFill>
                  <a:srgbClr val="262626"/>
                </a:solidFill>
                <a:latin typeface="Arial"/>
                <a:ea typeface="Arial"/>
                <a:cs typeface="Arial"/>
                <a:sym typeface="Arial"/>
              </a:rPr>
              <a:t>Spécialisations en ID au sein des programmes universitaires existants (ex. : architecture régénérative)</a:t>
            </a:r>
            <a:endParaRPr/>
          </a:p>
          <a:p>
            <a:pPr marL="285750" marR="0" lvl="0" indent="-285750" algn="just" rtl="0">
              <a:spcBef>
                <a:spcPts val="200"/>
              </a:spcBef>
              <a:spcAft>
                <a:spcPts val="0"/>
              </a:spcAft>
              <a:buClr>
                <a:srgbClr val="262626"/>
              </a:buClr>
              <a:buSzPts val="1400"/>
              <a:buFont typeface="Noto Sans Symbols"/>
              <a:buChar char="❑"/>
            </a:pPr>
            <a:r>
              <a:rPr lang="fr-CA" sz="1400">
                <a:solidFill>
                  <a:srgbClr val="262626"/>
                </a:solidFill>
                <a:latin typeface="Arial"/>
                <a:ea typeface="Arial"/>
                <a:cs typeface="Arial"/>
                <a:sym typeface="Arial"/>
              </a:rPr>
              <a:t>Démocratiser de la littéracie sur l’ID au sein du grand public et des professionnels</a:t>
            </a:r>
            <a:endParaRPr/>
          </a:p>
          <a:p>
            <a:pPr marL="447675" marR="0" lvl="1" indent="-192088" algn="just" rtl="0">
              <a:spcBef>
                <a:spcPts val="200"/>
              </a:spcBef>
              <a:spcAft>
                <a:spcPts val="0"/>
              </a:spcAft>
              <a:buClr>
                <a:srgbClr val="262626"/>
              </a:buClr>
              <a:buSzPts val="1200"/>
              <a:buFont typeface="Courier New"/>
              <a:buChar char="o"/>
            </a:pPr>
            <a:r>
              <a:rPr lang="fr-CA" sz="1200" b="0" i="0" u="none" strike="noStrike" cap="none">
                <a:solidFill>
                  <a:srgbClr val="262626"/>
                </a:solidFill>
                <a:latin typeface="Arial"/>
                <a:ea typeface="Arial"/>
                <a:cs typeface="Arial"/>
                <a:sym typeface="Arial"/>
              </a:rPr>
              <a:t>Intégrer l’ID et les ODD aux programmes universitaires (baccalauréat, maîtrise, doctorat)</a:t>
            </a:r>
            <a:endParaRPr/>
          </a:p>
          <a:p>
            <a:pPr marL="447675" marR="0" lvl="1" indent="-192088" algn="just" rtl="0">
              <a:spcBef>
                <a:spcPts val="200"/>
              </a:spcBef>
              <a:spcAft>
                <a:spcPts val="0"/>
              </a:spcAft>
              <a:buClr>
                <a:srgbClr val="262626"/>
              </a:buClr>
              <a:buSzPts val="1200"/>
              <a:buFont typeface="Courier New"/>
              <a:buChar char="o"/>
            </a:pPr>
            <a:r>
              <a:rPr lang="fr-CA" sz="1200" b="0" i="0" u="none" strike="noStrike" cap="none">
                <a:solidFill>
                  <a:srgbClr val="262626"/>
                </a:solidFill>
                <a:latin typeface="Arial"/>
                <a:ea typeface="Arial"/>
                <a:cs typeface="Arial"/>
                <a:sym typeface="Arial"/>
              </a:rPr>
              <a:t>Formations en lignes gratuites (MOOC)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8"/>
          <p:cNvSpPr txBox="1">
            <a:spLocks noGrp="1"/>
          </p:cNvSpPr>
          <p:nvPr>
            <p:ph type="title"/>
          </p:nvPr>
        </p:nvSpPr>
        <p:spPr>
          <a:xfrm>
            <a:off x="4572000" y="1721970"/>
            <a:ext cx="7058026" cy="22860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lt1"/>
              </a:buClr>
              <a:buSzPts val="4800"/>
              <a:buFont typeface="Arial"/>
              <a:buNone/>
            </a:pPr>
            <a:r>
              <a:rPr lang="fr-CA"/>
              <a:t>INNOVATION DURABLE:</a:t>
            </a:r>
            <a:br>
              <a:rPr lang="fr-CA"/>
            </a:br>
            <a:r>
              <a:rPr lang="fr-CA"/>
              <a:t>UNE RECENSION INTERDISCIPLINAIRE DES ÉCRITS</a:t>
            </a:r>
            <a:endParaRPr/>
          </a:p>
        </p:txBody>
      </p:sp>
      <p:sp>
        <p:nvSpPr>
          <p:cNvPr id="243" name="Google Shape;243;p28"/>
          <p:cNvSpPr txBox="1">
            <a:spLocks noGrp="1"/>
          </p:cNvSpPr>
          <p:nvPr>
            <p:ph type="body" idx="2"/>
          </p:nvPr>
        </p:nvSpPr>
        <p:spPr>
          <a:xfrm>
            <a:off x="797442" y="1701431"/>
            <a:ext cx="2041451" cy="1498600"/>
          </a:xfrm>
          <a:prstGeom prst="rect">
            <a:avLst/>
          </a:prstGeom>
          <a:noFill/>
          <a:ln>
            <a:noFill/>
          </a:ln>
        </p:spPr>
        <p:txBody>
          <a:bodyPr spcFirstLastPara="1" wrap="square" lIns="0" tIns="0" rIns="0" bIns="0" anchor="b" anchorCtr="0">
            <a:noAutofit/>
          </a:bodyPr>
          <a:lstStyle/>
          <a:p>
            <a:pPr marL="0" lvl="0" indent="0" algn="ctr" rtl="0">
              <a:lnSpc>
                <a:spcPct val="90000"/>
              </a:lnSpc>
              <a:spcBef>
                <a:spcPts val="0"/>
              </a:spcBef>
              <a:spcAft>
                <a:spcPts val="0"/>
              </a:spcAft>
              <a:buClr>
                <a:schemeClr val="lt1"/>
              </a:buClr>
              <a:buSzPts val="12000"/>
              <a:buNone/>
            </a:pPr>
            <a:r>
              <a:rPr lang="fr-CA"/>
              <a:t>1</a:t>
            </a:r>
            <a:endParaRPr/>
          </a:p>
        </p:txBody>
      </p:sp>
      <p:sp>
        <p:nvSpPr>
          <p:cNvPr id="244" name="Google Shape;244;p28"/>
          <p:cNvSpPr txBox="1">
            <a:spLocks noGrp="1"/>
          </p:cNvSpPr>
          <p:nvPr>
            <p:ph type="ftr" idx="11"/>
          </p:nvPr>
        </p:nvSpPr>
        <p:spPr>
          <a:xfrm rot="-5400000">
            <a:off x="11306805" y="5373836"/>
            <a:ext cx="1063258" cy="352719"/>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fr-CA"/>
              <a:t>© CIRODD 2020</a:t>
            </a:r>
            <a:endParaRPr/>
          </a:p>
        </p:txBody>
      </p:sp>
      <p:sp>
        <p:nvSpPr>
          <p:cNvPr id="245" name="Google Shape;245;p28"/>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fr-CA"/>
              <a:t>3</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55"/>
          <p:cNvSpPr txBox="1">
            <a:spLocks noGrp="1"/>
          </p:cNvSpPr>
          <p:nvPr>
            <p:ph type="title"/>
          </p:nvPr>
        </p:nvSpPr>
        <p:spPr>
          <a:xfrm>
            <a:off x="685800" y="754912"/>
            <a:ext cx="10744200" cy="86868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3"/>
              </a:buClr>
              <a:buSzPts val="2800"/>
              <a:buFont typeface="Arial"/>
              <a:buNone/>
            </a:pPr>
            <a:r>
              <a:rPr lang="fr-CA"/>
              <a:t>Pôles de liaison</a:t>
            </a:r>
            <a:endParaRPr/>
          </a:p>
        </p:txBody>
      </p:sp>
      <p:sp>
        <p:nvSpPr>
          <p:cNvPr id="766" name="Google Shape;766;p55"/>
          <p:cNvSpPr txBox="1">
            <a:spLocks noGrp="1"/>
          </p:cNvSpPr>
          <p:nvPr>
            <p:ph type="body" idx="1"/>
          </p:nvPr>
        </p:nvSpPr>
        <p:spPr>
          <a:xfrm>
            <a:off x="685800" y="283464"/>
            <a:ext cx="5481638" cy="404813"/>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1600"/>
              <a:buNone/>
            </a:pPr>
            <a:r>
              <a:rPr lang="fr-CA"/>
              <a:t>ÉCOSYSTÈME ET PROJETS</a:t>
            </a:r>
            <a:endParaRPr/>
          </a:p>
        </p:txBody>
      </p:sp>
      <p:sp>
        <p:nvSpPr>
          <p:cNvPr id="767" name="Google Shape;767;p55"/>
          <p:cNvSpPr/>
          <p:nvPr/>
        </p:nvSpPr>
        <p:spPr>
          <a:xfrm>
            <a:off x="216568" y="0"/>
            <a:ext cx="3448925" cy="148647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68" name="Google Shape;768;p55"/>
          <p:cNvSpPr/>
          <p:nvPr/>
        </p:nvSpPr>
        <p:spPr>
          <a:xfrm>
            <a:off x="3366130" y="3030339"/>
            <a:ext cx="5427454" cy="646331"/>
          </a:xfrm>
          <a:prstGeom prst="rect">
            <a:avLst/>
          </a:prstGeom>
          <a:noFill/>
          <a:ln>
            <a:noFill/>
          </a:ln>
        </p:spPr>
        <p:txBody>
          <a:bodyPr spcFirstLastPara="1" wrap="square" lIns="91425" tIns="45700" rIns="91425" bIns="45700" anchor="t" anchorCtr="0">
            <a:noAutofit/>
          </a:bodyPr>
          <a:lstStyle/>
          <a:p>
            <a:pPr marL="0" marR="0" lvl="1" indent="0" algn="l" rtl="0">
              <a:spcBef>
                <a:spcPts val="0"/>
              </a:spcBef>
              <a:spcAft>
                <a:spcPts val="0"/>
              </a:spcAft>
              <a:buNone/>
            </a:pPr>
            <a:r>
              <a:rPr lang="fr-CA" sz="1800" b="1" i="0" u="none" strike="noStrike" cap="none">
                <a:solidFill>
                  <a:srgbClr val="007CB9"/>
                </a:solidFill>
                <a:latin typeface="Arial"/>
                <a:ea typeface="Arial"/>
                <a:cs typeface="Arial"/>
                <a:sym typeface="Arial"/>
              </a:rPr>
              <a:t>Promouvoir les partenariats inter-institutionnels pour la recherche et le transfert en industrie </a:t>
            </a:r>
            <a:endParaRPr sz="2800" b="1" i="0" u="none" strike="noStrike" cap="none">
              <a:solidFill>
                <a:srgbClr val="007CB9"/>
              </a:solidFill>
              <a:latin typeface="Arial"/>
              <a:ea typeface="Arial"/>
              <a:cs typeface="Arial"/>
              <a:sym typeface="Arial"/>
            </a:endParaRPr>
          </a:p>
        </p:txBody>
      </p:sp>
      <p:sp>
        <p:nvSpPr>
          <p:cNvPr id="769" name="Google Shape;769;p55"/>
          <p:cNvSpPr txBox="1"/>
          <p:nvPr/>
        </p:nvSpPr>
        <p:spPr>
          <a:xfrm>
            <a:off x="685800" y="801567"/>
            <a:ext cx="10744200" cy="868680"/>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chemeClr val="accent3"/>
              </a:buClr>
              <a:buSzPts val="2800"/>
              <a:buFont typeface="Arial"/>
              <a:buNone/>
            </a:pPr>
            <a:r>
              <a:rPr lang="fr-CA" sz="2800" b="1" cap="none">
                <a:solidFill>
                  <a:schemeClr val="accent3"/>
                </a:solidFill>
                <a:latin typeface="Arial"/>
                <a:ea typeface="Arial"/>
                <a:cs typeface="Arial"/>
                <a:sym typeface="Arial"/>
              </a:rPr>
              <a:t>Établissements d’enseignement et de recherche</a:t>
            </a:r>
            <a:endParaRPr/>
          </a:p>
        </p:txBody>
      </p:sp>
      <p:sp>
        <p:nvSpPr>
          <p:cNvPr id="770" name="Google Shape;770;p55"/>
          <p:cNvSpPr txBox="1"/>
          <p:nvPr/>
        </p:nvSpPr>
        <p:spPr>
          <a:xfrm>
            <a:off x="685800" y="283464"/>
            <a:ext cx="10744200" cy="404813"/>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chemeClr val="dk1"/>
              </a:buClr>
              <a:buSzPts val="1600"/>
              <a:buFont typeface="Arial"/>
              <a:buNone/>
            </a:pPr>
            <a:r>
              <a:rPr lang="fr-CA" sz="1600" b="0" cap="none">
                <a:solidFill>
                  <a:schemeClr val="dk1"/>
                </a:solidFill>
                <a:latin typeface="Arial"/>
                <a:ea typeface="Arial"/>
                <a:cs typeface="Arial"/>
                <a:sym typeface="Arial"/>
              </a:rPr>
              <a:t>3. ORIENTATIONS POUR L’INNOVATION DURABLE</a:t>
            </a:r>
            <a:endParaRPr/>
          </a:p>
        </p:txBody>
      </p:sp>
      <p:sp>
        <p:nvSpPr>
          <p:cNvPr id="771" name="Google Shape;771;p55"/>
          <p:cNvSpPr/>
          <p:nvPr/>
        </p:nvSpPr>
        <p:spPr>
          <a:xfrm>
            <a:off x="2849952" y="3030339"/>
            <a:ext cx="50526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800" b="1">
                <a:solidFill>
                  <a:srgbClr val="007CB9"/>
                </a:solidFill>
                <a:latin typeface="Arial"/>
                <a:ea typeface="Arial"/>
                <a:cs typeface="Arial"/>
                <a:sym typeface="Arial"/>
              </a:rPr>
              <a:t>3.3</a:t>
            </a:r>
            <a:endParaRPr sz="1800">
              <a:solidFill>
                <a:srgbClr val="007CB9"/>
              </a:solidFill>
              <a:latin typeface="Arial"/>
              <a:ea typeface="Arial"/>
              <a:cs typeface="Arial"/>
              <a:sym typeface="Arial"/>
            </a:endParaRPr>
          </a:p>
        </p:txBody>
      </p:sp>
      <p:sp>
        <p:nvSpPr>
          <p:cNvPr id="772" name="Google Shape;772;p55"/>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fr-CA"/>
              <a:t>30</a:t>
            </a:fld>
            <a:endParaRPr/>
          </a:p>
        </p:txBody>
      </p:sp>
      <p:pic>
        <p:nvPicPr>
          <p:cNvPr id="773" name="Google Shape;773;p55"/>
          <p:cNvPicPr preferRelativeResize="0"/>
          <p:nvPr/>
        </p:nvPicPr>
        <p:blipFill rotWithShape="1">
          <a:blip r:embed="rId3">
            <a:alphaModFix/>
          </a:blip>
          <a:srcRect/>
          <a:stretch/>
        </p:blipFill>
        <p:spPr>
          <a:xfrm>
            <a:off x="4939620" y="1874045"/>
            <a:ext cx="1319840" cy="1188000"/>
          </a:xfrm>
          <a:prstGeom prst="rect">
            <a:avLst/>
          </a:prstGeom>
          <a:noFill/>
          <a:ln>
            <a:noFill/>
          </a:ln>
        </p:spPr>
      </p:pic>
      <p:sp>
        <p:nvSpPr>
          <p:cNvPr id="774" name="Google Shape;774;p55"/>
          <p:cNvSpPr/>
          <p:nvPr/>
        </p:nvSpPr>
        <p:spPr>
          <a:xfrm>
            <a:off x="3231438" y="3578657"/>
            <a:ext cx="5040000" cy="2568143"/>
          </a:xfrm>
          <a:prstGeom prst="roundRect">
            <a:avLst>
              <a:gd name="adj" fmla="val 16667"/>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fr-CA" sz="1400">
                <a:solidFill>
                  <a:srgbClr val="262626"/>
                </a:solidFill>
                <a:latin typeface="Arial"/>
                <a:ea typeface="Arial"/>
                <a:cs typeface="Arial"/>
                <a:sym typeface="Arial"/>
              </a:rPr>
              <a:t>Établissements universitaires, CCTT et autres consortiums de recherche</a:t>
            </a:r>
            <a:endParaRPr/>
          </a:p>
          <a:p>
            <a:pPr marL="84138" marR="0" lvl="0" indent="-84138" algn="just" rtl="0">
              <a:spcBef>
                <a:spcPts val="200"/>
              </a:spcBef>
              <a:spcAft>
                <a:spcPts val="0"/>
              </a:spcAft>
              <a:buClr>
                <a:srgbClr val="262626"/>
              </a:buClr>
              <a:buSzPts val="1400"/>
              <a:buFont typeface="Noto Sans Symbols"/>
              <a:buChar char="❑"/>
            </a:pPr>
            <a:r>
              <a:rPr lang="fr-CA" sz="1400">
                <a:solidFill>
                  <a:srgbClr val="262626"/>
                </a:solidFill>
                <a:latin typeface="Arial"/>
                <a:ea typeface="Arial"/>
                <a:cs typeface="Arial"/>
                <a:sym typeface="Arial"/>
              </a:rPr>
              <a:t>Développement de connaissances originales, appropriables et applicables rapidement en industrie</a:t>
            </a:r>
            <a:endParaRPr/>
          </a:p>
        </p:txBody>
      </p:sp>
      <p:cxnSp>
        <p:nvCxnSpPr>
          <p:cNvPr id="775" name="Google Shape;775;p55"/>
          <p:cNvCxnSpPr/>
          <p:nvPr/>
        </p:nvCxnSpPr>
        <p:spPr>
          <a:xfrm>
            <a:off x="691115" y="1244011"/>
            <a:ext cx="4297680" cy="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56"/>
          <p:cNvSpPr/>
          <p:nvPr/>
        </p:nvSpPr>
        <p:spPr>
          <a:xfrm>
            <a:off x="0" y="2325494"/>
            <a:ext cx="12192000" cy="13335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2"/>
              </a:buClr>
              <a:buSzPts val="7200"/>
              <a:buFont typeface="Arial"/>
              <a:buNone/>
            </a:pPr>
            <a:r>
              <a:rPr lang="fr-CA" sz="7200" b="1">
                <a:solidFill>
                  <a:schemeClr val="dk2"/>
                </a:solidFill>
                <a:latin typeface="Arial"/>
                <a:ea typeface="Arial"/>
                <a:cs typeface="Arial"/>
                <a:sym typeface="Arial"/>
              </a:rPr>
              <a:t>MERCI!</a:t>
            </a:r>
            <a:endParaRPr/>
          </a:p>
        </p:txBody>
      </p:sp>
      <p:grpSp>
        <p:nvGrpSpPr>
          <p:cNvPr id="781" name="Google Shape;781;p56"/>
          <p:cNvGrpSpPr/>
          <p:nvPr/>
        </p:nvGrpSpPr>
        <p:grpSpPr>
          <a:xfrm>
            <a:off x="3841751" y="3840805"/>
            <a:ext cx="4451349" cy="691701"/>
            <a:chOff x="19050" y="2343150"/>
            <a:chExt cx="12177651" cy="1892300"/>
          </a:xfrm>
        </p:grpSpPr>
        <p:pic>
          <p:nvPicPr>
            <p:cNvPr id="782" name="Google Shape;782;p56"/>
            <p:cNvPicPr preferRelativeResize="0"/>
            <p:nvPr/>
          </p:nvPicPr>
          <p:blipFill rotWithShape="1">
            <a:blip r:embed="rId3">
              <a:alphaModFix/>
            </a:blip>
            <a:srcRect/>
            <a:stretch/>
          </p:blipFill>
          <p:spPr>
            <a:xfrm>
              <a:off x="6672201" y="2635250"/>
              <a:ext cx="5524500" cy="1587500"/>
            </a:xfrm>
            <a:prstGeom prst="rect">
              <a:avLst/>
            </a:prstGeom>
            <a:noFill/>
            <a:ln>
              <a:noFill/>
            </a:ln>
          </p:spPr>
        </p:pic>
        <p:pic>
          <p:nvPicPr>
            <p:cNvPr id="783" name="Google Shape;783;p56"/>
            <p:cNvPicPr preferRelativeResize="0"/>
            <p:nvPr/>
          </p:nvPicPr>
          <p:blipFill rotWithShape="1">
            <a:blip r:embed="rId4">
              <a:alphaModFix/>
            </a:blip>
            <a:srcRect/>
            <a:stretch/>
          </p:blipFill>
          <p:spPr>
            <a:xfrm>
              <a:off x="19050" y="2343150"/>
              <a:ext cx="5524500" cy="1892300"/>
            </a:xfrm>
            <a:prstGeom prst="rect">
              <a:avLst/>
            </a:prstGeom>
            <a:noFill/>
            <a:ln>
              <a:noFill/>
            </a:ln>
          </p:spPr>
        </p:pic>
      </p:grpSp>
      <p:sp>
        <p:nvSpPr>
          <p:cNvPr id="784" name="Google Shape;784;p56"/>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fr-CA"/>
              <a:t>31</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0"/>
          <p:cNvSpPr txBox="1">
            <a:spLocks noGrp="1"/>
          </p:cNvSpPr>
          <p:nvPr>
            <p:ph type="title"/>
          </p:nvPr>
        </p:nvSpPr>
        <p:spPr>
          <a:xfrm>
            <a:off x="685800" y="755145"/>
            <a:ext cx="10744200" cy="404813"/>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3"/>
              </a:buClr>
              <a:buSzPts val="2800"/>
              <a:buFont typeface="Arial"/>
              <a:buNone/>
            </a:pPr>
            <a:r>
              <a:rPr lang="fr-CA"/>
              <a:t>1.1. Problématique, hypothèse et objectifs</a:t>
            </a:r>
            <a:endParaRPr/>
          </a:p>
        </p:txBody>
      </p:sp>
      <p:sp>
        <p:nvSpPr>
          <p:cNvPr id="263" name="Google Shape;263;p30"/>
          <p:cNvSpPr txBox="1">
            <a:spLocks noGrp="1"/>
          </p:cNvSpPr>
          <p:nvPr>
            <p:ph type="body" idx="1"/>
          </p:nvPr>
        </p:nvSpPr>
        <p:spPr>
          <a:xfrm>
            <a:off x="685800" y="1447239"/>
            <a:ext cx="10744200" cy="4617897"/>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1800"/>
              <a:buNone/>
            </a:pPr>
            <a:r>
              <a:rPr lang="fr-CA" sz="1800"/>
              <a:t>Problématique</a:t>
            </a:r>
            <a:endParaRPr/>
          </a:p>
          <a:p>
            <a:pPr marL="242888" lvl="3" indent="0" algn="just" rtl="0">
              <a:lnSpc>
                <a:spcPct val="90000"/>
              </a:lnSpc>
              <a:spcBef>
                <a:spcPts val="600"/>
              </a:spcBef>
              <a:spcAft>
                <a:spcPts val="0"/>
              </a:spcAft>
              <a:buClr>
                <a:schemeClr val="dk1"/>
              </a:buClr>
              <a:buSzPts val="1800"/>
              <a:buNone/>
            </a:pPr>
            <a:r>
              <a:rPr lang="fr-CA"/>
              <a:t>Comment rendre les activités anthropiques compatibles avec les limites écologiques, capables de répondre aux disparités internationales et aux situations sociales intérieures, tout en assurant la prospérité des populations, et ce dans le contexte de la pandémie de la COVID-19 ?</a:t>
            </a:r>
            <a:endParaRPr/>
          </a:p>
          <a:p>
            <a:pPr marL="0" lvl="2" indent="0" algn="just" rtl="0">
              <a:lnSpc>
                <a:spcPct val="90000"/>
              </a:lnSpc>
              <a:spcBef>
                <a:spcPts val="1200"/>
              </a:spcBef>
              <a:spcAft>
                <a:spcPts val="0"/>
              </a:spcAft>
              <a:buClr>
                <a:schemeClr val="dk2"/>
              </a:buClr>
              <a:buSzPts val="1800"/>
              <a:buNone/>
            </a:pPr>
            <a:r>
              <a:rPr lang="fr-CA" b="1">
                <a:solidFill>
                  <a:schemeClr val="dk2"/>
                </a:solidFill>
              </a:rPr>
              <a:t>Hypothèse</a:t>
            </a:r>
            <a:endParaRPr sz="2000" b="1">
              <a:solidFill>
                <a:schemeClr val="dk2"/>
              </a:solidFill>
            </a:endParaRPr>
          </a:p>
          <a:p>
            <a:pPr marL="233363" lvl="3" indent="0" algn="just" rtl="0">
              <a:lnSpc>
                <a:spcPct val="90000"/>
              </a:lnSpc>
              <a:spcBef>
                <a:spcPts val="600"/>
              </a:spcBef>
              <a:spcAft>
                <a:spcPts val="0"/>
              </a:spcAft>
              <a:buClr>
                <a:schemeClr val="dk1"/>
              </a:buClr>
              <a:buSzPts val="1800"/>
              <a:buNone/>
            </a:pPr>
            <a:r>
              <a:rPr lang="fr-CA"/>
              <a:t>L’innovation durable (ID) est un mécanisme/outil permettant de contribuer à opérer une transition socio-écologique permettant de rendre la société plus résiliente.</a:t>
            </a:r>
            <a:endParaRPr/>
          </a:p>
          <a:p>
            <a:pPr marL="0" lvl="2" indent="0" algn="just" rtl="0">
              <a:lnSpc>
                <a:spcPct val="90000"/>
              </a:lnSpc>
              <a:spcBef>
                <a:spcPts val="1200"/>
              </a:spcBef>
              <a:spcAft>
                <a:spcPts val="0"/>
              </a:spcAft>
              <a:buClr>
                <a:schemeClr val="dk2"/>
              </a:buClr>
              <a:buSzPts val="1800"/>
              <a:buNone/>
            </a:pPr>
            <a:r>
              <a:rPr lang="fr-CA" b="1">
                <a:solidFill>
                  <a:schemeClr val="dk2"/>
                </a:solidFill>
              </a:rPr>
              <a:t>Objectifs </a:t>
            </a:r>
            <a:endParaRPr sz="2000" b="1">
              <a:solidFill>
                <a:schemeClr val="dk2"/>
              </a:solidFill>
            </a:endParaRPr>
          </a:p>
          <a:p>
            <a:pPr marL="233363" lvl="3" indent="0" algn="just" rtl="0">
              <a:lnSpc>
                <a:spcPct val="90000"/>
              </a:lnSpc>
              <a:spcBef>
                <a:spcPts val="600"/>
              </a:spcBef>
              <a:spcAft>
                <a:spcPts val="0"/>
              </a:spcAft>
              <a:buClr>
                <a:schemeClr val="dk1"/>
              </a:buClr>
              <a:buSzPts val="1800"/>
              <a:buNone/>
            </a:pPr>
            <a:r>
              <a:rPr lang="fr-CA"/>
              <a:t>Générer de la connaissance et mobiliser la communauté québécoise autour de lignes directrices vers une trajectoire autour du concept d’innovation durable.</a:t>
            </a:r>
            <a:endParaRPr/>
          </a:p>
          <a:p>
            <a:pPr marL="576263" lvl="3" indent="-342899" algn="just" rtl="0">
              <a:lnSpc>
                <a:spcPct val="90000"/>
              </a:lnSpc>
              <a:spcBef>
                <a:spcPts val="1200"/>
              </a:spcBef>
              <a:spcAft>
                <a:spcPts val="0"/>
              </a:spcAft>
              <a:buClr>
                <a:schemeClr val="dk1"/>
              </a:buClr>
              <a:buSzPts val="1800"/>
              <a:buFont typeface="Arial"/>
              <a:buAutoNum type="arabicPeriod"/>
            </a:pPr>
            <a:r>
              <a:rPr lang="fr-CA"/>
              <a:t>Définir le concept d’innovation durable </a:t>
            </a:r>
            <a:endParaRPr/>
          </a:p>
          <a:p>
            <a:pPr marL="576263" lvl="3" indent="-342899" algn="just" rtl="0">
              <a:lnSpc>
                <a:spcPct val="90000"/>
              </a:lnSpc>
              <a:spcBef>
                <a:spcPts val="1200"/>
              </a:spcBef>
              <a:spcAft>
                <a:spcPts val="0"/>
              </a:spcAft>
              <a:buClr>
                <a:schemeClr val="dk1"/>
              </a:buClr>
              <a:buSzPts val="1800"/>
              <a:buFont typeface="Arial"/>
              <a:buAutoNum type="arabicPeriod"/>
            </a:pPr>
            <a:r>
              <a:rPr lang="fr-CA"/>
              <a:t>Décrire les grands systèmes acteurs du fonctionnement de nos sociétés</a:t>
            </a:r>
            <a:endParaRPr/>
          </a:p>
          <a:p>
            <a:pPr marL="576263" lvl="3" indent="-342899" algn="just" rtl="0">
              <a:lnSpc>
                <a:spcPct val="90000"/>
              </a:lnSpc>
              <a:spcBef>
                <a:spcPts val="1200"/>
              </a:spcBef>
              <a:spcAft>
                <a:spcPts val="0"/>
              </a:spcAft>
              <a:buClr>
                <a:schemeClr val="dk1"/>
              </a:buClr>
              <a:buSzPts val="1800"/>
              <a:buFont typeface="Arial"/>
              <a:buAutoNum type="arabicPeriod"/>
            </a:pPr>
            <a:r>
              <a:rPr lang="fr-CA"/>
              <a:t>Proposer des trajectoires vers une perspective systémique pour l’innovation durable</a:t>
            </a:r>
            <a:endParaRPr/>
          </a:p>
          <a:p>
            <a:pPr marL="0" lvl="4" indent="0" algn="l" rtl="0">
              <a:lnSpc>
                <a:spcPct val="90000"/>
              </a:lnSpc>
              <a:spcBef>
                <a:spcPts val="1200"/>
              </a:spcBef>
              <a:spcAft>
                <a:spcPts val="0"/>
              </a:spcAft>
              <a:buClr>
                <a:schemeClr val="dk1"/>
              </a:buClr>
              <a:buSzPts val="2000"/>
              <a:buNone/>
            </a:pPr>
            <a:endParaRPr sz="2000"/>
          </a:p>
          <a:p>
            <a:pPr marL="0" lvl="4" indent="0" algn="l" rtl="0">
              <a:lnSpc>
                <a:spcPct val="90000"/>
              </a:lnSpc>
              <a:spcBef>
                <a:spcPts val="1200"/>
              </a:spcBef>
              <a:spcAft>
                <a:spcPts val="0"/>
              </a:spcAft>
              <a:buClr>
                <a:schemeClr val="dk1"/>
              </a:buClr>
              <a:buSzPts val="2000"/>
              <a:buNone/>
            </a:pPr>
            <a:endParaRPr sz="2000"/>
          </a:p>
          <a:p>
            <a:pPr marL="0" lvl="4" indent="0" algn="l" rtl="0">
              <a:lnSpc>
                <a:spcPct val="90000"/>
              </a:lnSpc>
              <a:spcBef>
                <a:spcPts val="1200"/>
              </a:spcBef>
              <a:spcAft>
                <a:spcPts val="0"/>
              </a:spcAft>
              <a:buClr>
                <a:schemeClr val="dk1"/>
              </a:buClr>
              <a:buSzPts val="2000"/>
              <a:buNone/>
            </a:pPr>
            <a:endParaRPr sz="2000"/>
          </a:p>
        </p:txBody>
      </p:sp>
      <p:sp>
        <p:nvSpPr>
          <p:cNvPr id="264" name="Google Shape;264;p30"/>
          <p:cNvSpPr txBox="1">
            <a:spLocks noGrp="1"/>
          </p:cNvSpPr>
          <p:nvPr>
            <p:ph type="ftr" idx="11"/>
          </p:nvPr>
        </p:nvSpPr>
        <p:spPr>
          <a:xfrm rot="-5400000">
            <a:off x="11306805" y="5373836"/>
            <a:ext cx="1063258" cy="352719"/>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fr-CA" sz="700" b="0" i="0" u="none" strike="noStrike" cap="none">
                <a:solidFill>
                  <a:srgbClr val="000000"/>
                </a:solidFill>
                <a:latin typeface="Arial"/>
                <a:ea typeface="Arial"/>
                <a:cs typeface="Arial"/>
                <a:sym typeface="Arial"/>
              </a:rPr>
              <a:t>© CIRODD 2020</a:t>
            </a:r>
            <a:endParaRPr/>
          </a:p>
        </p:txBody>
      </p:sp>
      <p:sp>
        <p:nvSpPr>
          <p:cNvPr id="265" name="Google Shape;265;p30"/>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fld id="{00000000-1234-1234-1234-123412341234}" type="slidenum">
              <a:rPr lang="fr-CA" sz="1300" b="1" i="0" u="none" strike="noStrike" cap="none">
                <a:solidFill>
                  <a:srgbClr val="FFFFFF"/>
                </a:solidFill>
                <a:latin typeface="Arial"/>
                <a:ea typeface="Arial"/>
                <a:cs typeface="Arial"/>
                <a:sym typeface="Arial"/>
              </a:rPr>
              <a:t>4</a:t>
            </a:fld>
            <a:endParaRPr sz="1300" b="1" i="0" u="none" strike="noStrike" cap="none">
              <a:solidFill>
                <a:srgbClr val="FFFFFF"/>
              </a:solidFill>
              <a:latin typeface="Arial"/>
              <a:ea typeface="Arial"/>
              <a:cs typeface="Arial"/>
              <a:sym typeface="Arial"/>
            </a:endParaRPr>
          </a:p>
        </p:txBody>
      </p:sp>
      <p:cxnSp>
        <p:nvCxnSpPr>
          <p:cNvPr id="266" name="Google Shape;266;p30"/>
          <p:cNvCxnSpPr/>
          <p:nvPr/>
        </p:nvCxnSpPr>
        <p:spPr>
          <a:xfrm>
            <a:off x="691116" y="1184778"/>
            <a:ext cx="7104851" cy="0"/>
          </a:xfrm>
          <a:prstGeom prst="straightConnector1">
            <a:avLst/>
          </a:prstGeom>
          <a:noFill/>
          <a:ln w="12700" cap="flat" cmpd="sng">
            <a:solidFill>
              <a:schemeClr val="dk1"/>
            </a:solidFill>
            <a:prstDash val="solid"/>
            <a:miter lim="800000"/>
            <a:headEnd type="none" w="sm" len="sm"/>
            <a:tailEnd type="none" w="sm" len="sm"/>
          </a:ln>
        </p:spPr>
      </p:cxnSp>
      <p:sp>
        <p:nvSpPr>
          <p:cNvPr id="267" name="Google Shape;267;p30"/>
          <p:cNvSpPr txBox="1">
            <a:spLocks noGrp="1"/>
          </p:cNvSpPr>
          <p:nvPr>
            <p:ph type="body" idx="2"/>
          </p:nvPr>
        </p:nvSpPr>
        <p:spPr>
          <a:xfrm>
            <a:off x="685800" y="286709"/>
            <a:ext cx="5853113" cy="404813"/>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1600"/>
              <a:buNone/>
            </a:pPr>
            <a:r>
              <a:rPr lang="fr-CA"/>
              <a:t>1. RECENSION DES ÉCRITS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9"/>
          <p:cNvSpPr txBox="1">
            <a:spLocks noGrp="1"/>
          </p:cNvSpPr>
          <p:nvPr>
            <p:ph type="body" idx="1"/>
          </p:nvPr>
        </p:nvSpPr>
        <p:spPr>
          <a:xfrm>
            <a:off x="685800" y="1392475"/>
            <a:ext cx="10744200" cy="487288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2000"/>
              <a:buNone/>
            </a:pPr>
            <a:r>
              <a:rPr lang="fr-CA"/>
              <a:t>1.2.1. Le développement durable </a:t>
            </a:r>
            <a:endParaRPr/>
          </a:p>
          <a:p>
            <a:pPr marL="231775" lvl="2" indent="-231775" algn="just" rtl="0">
              <a:lnSpc>
                <a:spcPct val="90000"/>
              </a:lnSpc>
              <a:spcBef>
                <a:spcPts val="1000"/>
              </a:spcBef>
              <a:spcAft>
                <a:spcPts val="0"/>
              </a:spcAft>
              <a:buClr>
                <a:schemeClr val="dk1"/>
              </a:buClr>
              <a:buSzPts val="1600"/>
              <a:buChar char="•"/>
            </a:pPr>
            <a:r>
              <a:rPr lang="fr-CA" sz="1600"/>
              <a:t>Moyen de concilier le développement des nations et le respect de la nature </a:t>
            </a:r>
            <a:r>
              <a:rPr lang="fr-CA" sz="1200"/>
              <a:t>(Vaillancourt, 1998)</a:t>
            </a:r>
            <a:endParaRPr/>
          </a:p>
          <a:p>
            <a:pPr marL="231775" lvl="2" indent="-231775" algn="just" rtl="0">
              <a:lnSpc>
                <a:spcPct val="90000"/>
              </a:lnSpc>
              <a:spcBef>
                <a:spcPts val="400"/>
              </a:spcBef>
              <a:spcAft>
                <a:spcPts val="0"/>
              </a:spcAft>
              <a:buClr>
                <a:schemeClr val="dk1"/>
              </a:buClr>
              <a:buSzPts val="1600"/>
              <a:buChar char="•"/>
            </a:pPr>
            <a:r>
              <a:rPr lang="fr-CA" sz="1600"/>
              <a:t>Le concept est massivement soutenu par le mouvement écologiste. La dimension de développement était mise en retrait pour mettre en avant la « viabilité de la société », c’est-à-dire vivre avec les limites écologiques </a:t>
            </a:r>
            <a:r>
              <a:rPr lang="fr-CA" sz="1200"/>
              <a:t>(Revéret &amp; Gendron, 2002)</a:t>
            </a:r>
            <a:endParaRPr sz="1600"/>
          </a:p>
          <a:p>
            <a:pPr marL="231775" lvl="2" indent="-231775" algn="just" rtl="0">
              <a:lnSpc>
                <a:spcPct val="90000"/>
              </a:lnSpc>
              <a:spcBef>
                <a:spcPts val="400"/>
              </a:spcBef>
              <a:spcAft>
                <a:spcPts val="0"/>
              </a:spcAft>
              <a:buClr>
                <a:schemeClr val="dk1"/>
              </a:buClr>
              <a:buSzPts val="1600"/>
              <a:buChar char="•"/>
            </a:pPr>
            <a:r>
              <a:rPr lang="fr-CA" sz="1600"/>
              <a:t>Consensus actuel : le DD est une façon de se développer qui intègre de manière équilibrée les dimensions écologique, économique et sociale </a:t>
            </a:r>
            <a:r>
              <a:rPr lang="fr-CA" sz="1200"/>
              <a:t>(Emas, 2015; Riffon, 2017)</a:t>
            </a:r>
            <a:endParaRPr/>
          </a:p>
          <a:p>
            <a:pPr marL="231775" lvl="2" indent="-142875" algn="just" rtl="0">
              <a:lnSpc>
                <a:spcPct val="90000"/>
              </a:lnSpc>
              <a:spcBef>
                <a:spcPts val="400"/>
              </a:spcBef>
              <a:spcAft>
                <a:spcPts val="0"/>
              </a:spcAft>
              <a:buClr>
                <a:schemeClr val="dk1"/>
              </a:buClr>
              <a:buSzPts val="1400"/>
              <a:buNone/>
            </a:pPr>
            <a:endParaRPr sz="1400"/>
          </a:p>
          <a:p>
            <a:pPr marL="231775" lvl="2" indent="-142875" algn="just" rtl="0">
              <a:lnSpc>
                <a:spcPct val="90000"/>
              </a:lnSpc>
              <a:spcBef>
                <a:spcPts val="400"/>
              </a:spcBef>
              <a:spcAft>
                <a:spcPts val="0"/>
              </a:spcAft>
              <a:buClr>
                <a:schemeClr val="dk1"/>
              </a:buClr>
              <a:buSzPts val="1400"/>
              <a:buNone/>
            </a:pPr>
            <a:endParaRPr sz="1400"/>
          </a:p>
          <a:p>
            <a:pPr marL="231775" lvl="2" indent="-142875" algn="just" rtl="0">
              <a:lnSpc>
                <a:spcPct val="90000"/>
              </a:lnSpc>
              <a:spcBef>
                <a:spcPts val="400"/>
              </a:spcBef>
              <a:spcAft>
                <a:spcPts val="0"/>
              </a:spcAft>
              <a:buClr>
                <a:schemeClr val="dk1"/>
              </a:buClr>
              <a:buSzPts val="1400"/>
              <a:buNone/>
            </a:pPr>
            <a:endParaRPr sz="1400"/>
          </a:p>
          <a:p>
            <a:pPr marL="231775" lvl="2" indent="-142875" algn="just" rtl="0">
              <a:lnSpc>
                <a:spcPct val="90000"/>
              </a:lnSpc>
              <a:spcBef>
                <a:spcPts val="400"/>
              </a:spcBef>
              <a:spcAft>
                <a:spcPts val="0"/>
              </a:spcAft>
              <a:buClr>
                <a:schemeClr val="dk1"/>
              </a:buClr>
              <a:buSzPts val="1400"/>
              <a:buNone/>
            </a:pPr>
            <a:endParaRPr sz="1400"/>
          </a:p>
          <a:p>
            <a:pPr marL="231775" lvl="2" indent="-142875" algn="just" rtl="0">
              <a:lnSpc>
                <a:spcPct val="90000"/>
              </a:lnSpc>
              <a:spcBef>
                <a:spcPts val="400"/>
              </a:spcBef>
              <a:spcAft>
                <a:spcPts val="0"/>
              </a:spcAft>
              <a:buClr>
                <a:schemeClr val="dk1"/>
              </a:buClr>
              <a:buSzPts val="1400"/>
              <a:buNone/>
            </a:pPr>
            <a:endParaRPr sz="1400"/>
          </a:p>
          <a:p>
            <a:pPr marL="231775" lvl="2" indent="-142875" algn="just" rtl="0">
              <a:lnSpc>
                <a:spcPct val="90000"/>
              </a:lnSpc>
              <a:spcBef>
                <a:spcPts val="400"/>
              </a:spcBef>
              <a:spcAft>
                <a:spcPts val="0"/>
              </a:spcAft>
              <a:buClr>
                <a:schemeClr val="dk1"/>
              </a:buClr>
              <a:buSzPts val="1400"/>
              <a:buNone/>
            </a:pPr>
            <a:endParaRPr sz="1400"/>
          </a:p>
          <a:p>
            <a:pPr marL="231775" lvl="2" indent="-142875" algn="just" rtl="0">
              <a:lnSpc>
                <a:spcPct val="90000"/>
              </a:lnSpc>
              <a:spcBef>
                <a:spcPts val="400"/>
              </a:spcBef>
              <a:spcAft>
                <a:spcPts val="0"/>
              </a:spcAft>
              <a:buClr>
                <a:schemeClr val="dk1"/>
              </a:buClr>
              <a:buSzPts val="1400"/>
              <a:buNone/>
            </a:pPr>
            <a:endParaRPr sz="1400"/>
          </a:p>
          <a:p>
            <a:pPr marL="231775" lvl="2" indent="-142875" algn="just" rtl="0">
              <a:lnSpc>
                <a:spcPct val="90000"/>
              </a:lnSpc>
              <a:spcBef>
                <a:spcPts val="400"/>
              </a:spcBef>
              <a:spcAft>
                <a:spcPts val="0"/>
              </a:spcAft>
              <a:buClr>
                <a:schemeClr val="dk1"/>
              </a:buClr>
              <a:buSzPts val="1400"/>
              <a:buNone/>
            </a:pPr>
            <a:endParaRPr sz="1400"/>
          </a:p>
          <a:p>
            <a:pPr marL="231775" lvl="2" indent="-142875" algn="just" rtl="0">
              <a:lnSpc>
                <a:spcPct val="90000"/>
              </a:lnSpc>
              <a:spcBef>
                <a:spcPts val="400"/>
              </a:spcBef>
              <a:spcAft>
                <a:spcPts val="0"/>
              </a:spcAft>
              <a:buClr>
                <a:schemeClr val="dk1"/>
              </a:buClr>
              <a:buSzPts val="1400"/>
              <a:buNone/>
            </a:pPr>
            <a:endParaRPr sz="1400"/>
          </a:p>
          <a:p>
            <a:pPr marL="231775" lvl="2" indent="-165100" algn="just" rtl="0">
              <a:lnSpc>
                <a:spcPct val="90000"/>
              </a:lnSpc>
              <a:spcBef>
                <a:spcPts val="400"/>
              </a:spcBef>
              <a:spcAft>
                <a:spcPts val="0"/>
              </a:spcAft>
              <a:buClr>
                <a:schemeClr val="dk1"/>
              </a:buClr>
              <a:buSzPts val="1050"/>
              <a:buNone/>
            </a:pPr>
            <a:endParaRPr sz="1050"/>
          </a:p>
          <a:p>
            <a:pPr marL="231775" lvl="2" indent="-231775" algn="just" rtl="0">
              <a:lnSpc>
                <a:spcPct val="90000"/>
              </a:lnSpc>
              <a:spcBef>
                <a:spcPts val="400"/>
              </a:spcBef>
              <a:spcAft>
                <a:spcPts val="0"/>
              </a:spcAft>
              <a:buClr>
                <a:schemeClr val="dk1"/>
              </a:buClr>
              <a:buSzPts val="1600"/>
              <a:buChar char="•"/>
            </a:pPr>
            <a:r>
              <a:rPr lang="fr-CA" sz="1600"/>
              <a:t>Notre vision de </a:t>
            </a:r>
            <a:r>
              <a:rPr lang="fr-CA" sz="1600" i="1"/>
              <a:t>durable</a:t>
            </a:r>
            <a:r>
              <a:rPr lang="fr-CA" sz="1600"/>
              <a:t> : société compatible avec les limites naturelles et qui réduit les inégalités, ce qui exige une transformation socio-écologique</a:t>
            </a:r>
            <a:endParaRPr sz="1600"/>
          </a:p>
          <a:p>
            <a:pPr marL="0" lvl="0" indent="0" algn="l" rtl="0">
              <a:lnSpc>
                <a:spcPct val="90000"/>
              </a:lnSpc>
              <a:spcBef>
                <a:spcPts val="1200"/>
              </a:spcBef>
              <a:spcAft>
                <a:spcPts val="0"/>
              </a:spcAft>
              <a:buClr>
                <a:schemeClr val="dk2"/>
              </a:buClr>
              <a:buSzPts val="2000"/>
              <a:buNone/>
            </a:pPr>
            <a:endParaRPr/>
          </a:p>
        </p:txBody>
      </p:sp>
      <p:sp>
        <p:nvSpPr>
          <p:cNvPr id="252" name="Google Shape;252;p29"/>
          <p:cNvSpPr txBox="1">
            <a:spLocks noGrp="1"/>
          </p:cNvSpPr>
          <p:nvPr>
            <p:ph type="ftr" idx="11"/>
          </p:nvPr>
        </p:nvSpPr>
        <p:spPr>
          <a:xfrm rot="-5400000">
            <a:off x="11306806" y="5373836"/>
            <a:ext cx="1063258" cy="352719"/>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fr-CA" sz="700" b="0" i="0" u="none" strike="noStrike" cap="none">
                <a:solidFill>
                  <a:srgbClr val="000000"/>
                </a:solidFill>
                <a:latin typeface="Arial"/>
                <a:ea typeface="Arial"/>
                <a:cs typeface="Arial"/>
                <a:sym typeface="Arial"/>
              </a:rPr>
              <a:t>© CIRODD 2020</a:t>
            </a:r>
            <a:endParaRPr/>
          </a:p>
        </p:txBody>
      </p:sp>
      <p:sp>
        <p:nvSpPr>
          <p:cNvPr id="253" name="Google Shape;253;p29"/>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fld id="{00000000-1234-1234-1234-123412341234}" type="slidenum">
              <a:rPr lang="fr-CA" sz="1300" b="1" i="0" u="none" strike="noStrike" cap="none">
                <a:solidFill>
                  <a:srgbClr val="FFFFFF"/>
                </a:solidFill>
                <a:latin typeface="Arial"/>
                <a:ea typeface="Arial"/>
                <a:cs typeface="Arial"/>
                <a:sym typeface="Arial"/>
              </a:rPr>
              <a:t>5</a:t>
            </a:fld>
            <a:endParaRPr sz="1300" b="1" i="0" u="none" strike="noStrike" cap="none">
              <a:solidFill>
                <a:srgbClr val="FFFFFF"/>
              </a:solidFill>
              <a:latin typeface="Arial"/>
              <a:ea typeface="Arial"/>
              <a:cs typeface="Arial"/>
              <a:sym typeface="Arial"/>
            </a:endParaRPr>
          </a:p>
        </p:txBody>
      </p:sp>
      <p:graphicFrame>
        <p:nvGraphicFramePr>
          <p:cNvPr id="254" name="Google Shape;254;p29"/>
          <p:cNvGraphicFramePr/>
          <p:nvPr/>
        </p:nvGraphicFramePr>
        <p:xfrm>
          <a:off x="1409699" y="3228974"/>
          <a:ext cx="9372600" cy="2257500"/>
        </p:xfrm>
        <a:graphic>
          <a:graphicData uri="http://schemas.openxmlformats.org/drawingml/2006/table">
            <a:tbl>
              <a:tblPr firstRow="1" bandRow="1">
                <a:noFill/>
                <a:tableStyleId>{FA48CF71-4AD0-4C17-8FA1-7E4F774C123E}</a:tableStyleId>
              </a:tblPr>
              <a:tblGrid>
                <a:gridCol w="1571625"/>
                <a:gridCol w="7800975"/>
              </a:tblGrid>
              <a:tr h="376250">
                <a:tc>
                  <a:txBody>
                    <a:bodyPr/>
                    <a:lstStyle/>
                    <a:p>
                      <a:pPr marL="0" marR="0" lvl="0" indent="0" algn="l" rtl="0">
                        <a:spcBef>
                          <a:spcPts val="0"/>
                        </a:spcBef>
                        <a:spcAft>
                          <a:spcPts val="0"/>
                        </a:spcAft>
                        <a:buNone/>
                      </a:pPr>
                      <a:r>
                        <a:rPr lang="fr-CA" sz="1400" u="none" strike="noStrike" cap="none">
                          <a:solidFill>
                            <a:schemeClr val="accent3"/>
                          </a:solidFill>
                        </a:rPr>
                        <a:t>Finalités</a:t>
                      </a:r>
                      <a:endParaRPr/>
                    </a:p>
                  </a:txBody>
                  <a:tcPr marL="135375" marR="135375" marT="45725" marB="45725" anchor="ctr"/>
                </a:tc>
                <a:tc>
                  <a:txBody>
                    <a:bodyPr/>
                    <a:lstStyle/>
                    <a:p>
                      <a:pPr marL="0" marR="0" lvl="0" indent="0" algn="l" rtl="0">
                        <a:spcBef>
                          <a:spcPts val="0"/>
                        </a:spcBef>
                        <a:spcAft>
                          <a:spcPts val="0"/>
                        </a:spcAft>
                        <a:buNone/>
                      </a:pPr>
                      <a:endParaRPr sz="1400" u="none" strike="noStrike" cap="none">
                        <a:solidFill>
                          <a:schemeClr val="accent3"/>
                        </a:solidFill>
                      </a:endParaRPr>
                    </a:p>
                  </a:txBody>
                  <a:tcPr marL="135375" marR="135375" marT="45725" marB="45725" anchor="ctr"/>
                </a:tc>
              </a:tr>
              <a:tr h="376250">
                <a:tc>
                  <a:txBody>
                    <a:bodyPr/>
                    <a:lstStyle/>
                    <a:p>
                      <a:pPr marL="0" marR="0" lvl="0" indent="0" algn="just" rtl="0">
                        <a:spcBef>
                          <a:spcPts val="0"/>
                        </a:spcBef>
                        <a:spcAft>
                          <a:spcPts val="0"/>
                        </a:spcAft>
                        <a:buNone/>
                      </a:pPr>
                      <a:r>
                        <a:rPr lang="fr-CA" sz="1400" b="0" u="none" strike="noStrike" cap="none"/>
                        <a:t>Biocentrée </a:t>
                      </a:r>
                      <a:endParaRPr sz="1400" b="0" u="none" strike="noStrike" cap="none">
                        <a:latin typeface="Arial"/>
                        <a:ea typeface="Arial"/>
                        <a:cs typeface="Arial"/>
                        <a:sym typeface="Arial"/>
                      </a:endParaRPr>
                    </a:p>
                  </a:txBody>
                  <a:tcPr marL="63500" marR="63500" marT="63500" marB="63500" anchor="ctr"/>
                </a:tc>
                <a:tc>
                  <a:txBody>
                    <a:bodyPr/>
                    <a:lstStyle/>
                    <a:p>
                      <a:pPr marL="0" marR="0" lvl="0" indent="0" algn="just" rtl="0">
                        <a:spcBef>
                          <a:spcPts val="0"/>
                        </a:spcBef>
                        <a:spcAft>
                          <a:spcPts val="0"/>
                        </a:spcAft>
                        <a:buNone/>
                      </a:pPr>
                      <a:r>
                        <a:rPr lang="fr-CA" sz="1400" b="0" u="none" strike="noStrike" cap="none"/>
                        <a:t>La nature, sur le maintien ou la protection du patrimoine naturel contre l’intervention humaine </a:t>
                      </a:r>
                      <a:endParaRPr sz="1400" b="0" u="none" strike="noStrike" cap="none">
                        <a:latin typeface="Arial"/>
                        <a:ea typeface="Arial"/>
                        <a:cs typeface="Arial"/>
                        <a:sym typeface="Arial"/>
                      </a:endParaRPr>
                    </a:p>
                  </a:txBody>
                  <a:tcPr marL="63500" marR="63500" marT="63500" marB="63500" anchor="ctr"/>
                </a:tc>
              </a:tr>
              <a:tr h="376250">
                <a:tc>
                  <a:txBody>
                    <a:bodyPr/>
                    <a:lstStyle/>
                    <a:p>
                      <a:pPr marL="0" marR="0" lvl="0" indent="0" algn="just" rtl="0">
                        <a:spcBef>
                          <a:spcPts val="0"/>
                        </a:spcBef>
                        <a:spcAft>
                          <a:spcPts val="0"/>
                        </a:spcAft>
                        <a:buNone/>
                      </a:pPr>
                      <a:r>
                        <a:rPr lang="fr-CA" sz="1400" u="none" strike="noStrike" cap="none"/>
                        <a:t>Écocentrée </a:t>
                      </a:r>
                      <a:endParaRPr sz="1400" u="none" strike="noStrike" cap="none">
                        <a:latin typeface="Arial"/>
                        <a:ea typeface="Arial"/>
                        <a:cs typeface="Arial"/>
                        <a:sym typeface="Arial"/>
                      </a:endParaRPr>
                    </a:p>
                  </a:txBody>
                  <a:tcPr marL="63500" marR="63500" marT="63500" marB="63500" anchor="ctr"/>
                </a:tc>
                <a:tc>
                  <a:txBody>
                    <a:bodyPr/>
                    <a:lstStyle/>
                    <a:p>
                      <a:pPr marL="0" marR="0" lvl="0" indent="0" algn="just" rtl="0">
                        <a:spcBef>
                          <a:spcPts val="0"/>
                        </a:spcBef>
                        <a:spcAft>
                          <a:spcPts val="0"/>
                        </a:spcAft>
                        <a:buNone/>
                      </a:pPr>
                      <a:r>
                        <a:rPr lang="fr-CA" sz="1400" u="none" strike="noStrike" cap="none"/>
                        <a:t>La préservation des ressources, l’humain faisant partie des écosystèmes. </a:t>
                      </a:r>
                      <a:endParaRPr sz="1400" u="none" strike="noStrike" cap="none">
                        <a:latin typeface="Arial"/>
                        <a:ea typeface="Arial"/>
                        <a:cs typeface="Arial"/>
                        <a:sym typeface="Arial"/>
                      </a:endParaRPr>
                    </a:p>
                  </a:txBody>
                  <a:tcPr marL="63500" marR="63500" marT="63500" marB="63500" anchor="ctr"/>
                </a:tc>
              </a:tr>
              <a:tr h="376250">
                <a:tc>
                  <a:txBody>
                    <a:bodyPr/>
                    <a:lstStyle/>
                    <a:p>
                      <a:pPr marL="0" marR="0" lvl="0" indent="0" algn="just" rtl="0">
                        <a:spcBef>
                          <a:spcPts val="0"/>
                        </a:spcBef>
                        <a:spcAft>
                          <a:spcPts val="0"/>
                        </a:spcAft>
                        <a:buNone/>
                      </a:pPr>
                      <a:r>
                        <a:rPr lang="fr-CA" sz="1400" u="none" strike="noStrike" cap="none"/>
                        <a:t>Anthropocentrée </a:t>
                      </a:r>
                      <a:endParaRPr sz="1400" u="none" strike="noStrike" cap="none">
                        <a:latin typeface="Arial"/>
                        <a:ea typeface="Arial"/>
                        <a:cs typeface="Arial"/>
                        <a:sym typeface="Arial"/>
                      </a:endParaRPr>
                    </a:p>
                  </a:txBody>
                  <a:tcPr marL="63500" marR="63500" marT="63500" marB="63500" anchor="ctr"/>
                </a:tc>
                <a:tc>
                  <a:txBody>
                    <a:bodyPr/>
                    <a:lstStyle/>
                    <a:p>
                      <a:pPr marL="0" marR="0" lvl="0" indent="0" algn="just" rtl="0">
                        <a:spcBef>
                          <a:spcPts val="0"/>
                        </a:spcBef>
                        <a:spcAft>
                          <a:spcPts val="0"/>
                        </a:spcAft>
                        <a:buNone/>
                      </a:pPr>
                      <a:r>
                        <a:rPr lang="fr-CA" sz="1400" u="none" strike="noStrike" cap="none"/>
                        <a:t>Le bien-être des individus </a:t>
                      </a:r>
                      <a:endParaRPr sz="1400" u="none" strike="noStrike" cap="none">
                        <a:latin typeface="Arial"/>
                        <a:ea typeface="Arial"/>
                        <a:cs typeface="Arial"/>
                        <a:sym typeface="Arial"/>
                      </a:endParaRPr>
                    </a:p>
                  </a:txBody>
                  <a:tcPr marL="63500" marR="63500" marT="63500" marB="63500" anchor="ctr"/>
                </a:tc>
              </a:tr>
              <a:tr h="376250">
                <a:tc>
                  <a:txBody>
                    <a:bodyPr/>
                    <a:lstStyle/>
                    <a:p>
                      <a:pPr marL="0" marR="0" lvl="0" indent="0" algn="just" rtl="0">
                        <a:spcBef>
                          <a:spcPts val="0"/>
                        </a:spcBef>
                        <a:spcAft>
                          <a:spcPts val="0"/>
                        </a:spcAft>
                        <a:buNone/>
                      </a:pPr>
                      <a:r>
                        <a:rPr lang="fr-CA" sz="1400" u="none" strike="noStrike" cap="none"/>
                        <a:t>Sociocentrée </a:t>
                      </a:r>
                      <a:endParaRPr sz="1400" u="none" strike="noStrike" cap="none">
                        <a:latin typeface="Arial"/>
                        <a:ea typeface="Arial"/>
                        <a:cs typeface="Arial"/>
                        <a:sym typeface="Arial"/>
                      </a:endParaRPr>
                    </a:p>
                  </a:txBody>
                  <a:tcPr marL="63500" marR="63500" marT="63500" marB="63500" anchor="ctr"/>
                </a:tc>
                <a:tc>
                  <a:txBody>
                    <a:bodyPr/>
                    <a:lstStyle/>
                    <a:p>
                      <a:pPr marL="0" marR="0" lvl="0" indent="0" algn="just" rtl="0">
                        <a:spcBef>
                          <a:spcPts val="0"/>
                        </a:spcBef>
                        <a:spcAft>
                          <a:spcPts val="0"/>
                        </a:spcAft>
                        <a:buNone/>
                      </a:pPr>
                      <a:r>
                        <a:rPr lang="fr-CA" sz="1400" u="none" strike="noStrike" cap="none"/>
                        <a:t>Le bien-être des individus dans leur structure sociale </a:t>
                      </a:r>
                      <a:endParaRPr sz="1400" u="none" strike="noStrike" cap="none">
                        <a:latin typeface="Arial"/>
                        <a:ea typeface="Arial"/>
                        <a:cs typeface="Arial"/>
                        <a:sym typeface="Arial"/>
                      </a:endParaRPr>
                    </a:p>
                  </a:txBody>
                  <a:tcPr marL="63500" marR="63500" marT="63500" marB="63500" anchor="ctr"/>
                </a:tc>
              </a:tr>
              <a:tr h="376250">
                <a:tc>
                  <a:txBody>
                    <a:bodyPr/>
                    <a:lstStyle/>
                    <a:p>
                      <a:pPr marL="0" marR="0" lvl="0" indent="0" algn="just" rtl="0">
                        <a:spcBef>
                          <a:spcPts val="0"/>
                        </a:spcBef>
                        <a:spcAft>
                          <a:spcPts val="0"/>
                        </a:spcAft>
                        <a:buNone/>
                      </a:pPr>
                      <a:r>
                        <a:rPr lang="fr-CA" sz="1400" u="none" strike="noStrike" cap="none"/>
                        <a:t>Technocentrée </a:t>
                      </a:r>
                      <a:endParaRPr sz="1400" u="none" strike="noStrike" cap="none">
                        <a:latin typeface="Arial"/>
                        <a:ea typeface="Arial"/>
                        <a:cs typeface="Arial"/>
                        <a:sym typeface="Arial"/>
                      </a:endParaRPr>
                    </a:p>
                  </a:txBody>
                  <a:tcPr marL="63500" marR="63500" marT="63500" marB="63500" anchor="ctr"/>
                </a:tc>
                <a:tc>
                  <a:txBody>
                    <a:bodyPr/>
                    <a:lstStyle/>
                    <a:p>
                      <a:pPr marL="0" marR="0" lvl="0" indent="0" algn="just" rtl="0">
                        <a:spcBef>
                          <a:spcPts val="0"/>
                        </a:spcBef>
                        <a:spcAft>
                          <a:spcPts val="0"/>
                        </a:spcAft>
                        <a:buNone/>
                      </a:pPr>
                      <a:r>
                        <a:rPr lang="fr-CA" sz="1400" u="none" strike="noStrike" cap="none"/>
                        <a:t>Le progrès scientifique et technique </a:t>
                      </a:r>
                      <a:endParaRPr sz="1400" u="none" strike="noStrike" cap="none">
                        <a:latin typeface="Arial"/>
                        <a:ea typeface="Arial"/>
                        <a:cs typeface="Arial"/>
                        <a:sym typeface="Arial"/>
                      </a:endParaRPr>
                    </a:p>
                  </a:txBody>
                  <a:tcPr marL="63500" marR="63500" marT="63500" marB="63500" anchor="ctr"/>
                </a:tc>
              </a:tr>
            </a:tbl>
          </a:graphicData>
        </a:graphic>
      </p:graphicFrame>
      <p:sp>
        <p:nvSpPr>
          <p:cNvPr id="255" name="Google Shape;255;p29"/>
          <p:cNvSpPr txBox="1"/>
          <p:nvPr/>
        </p:nvSpPr>
        <p:spPr>
          <a:xfrm>
            <a:off x="685800" y="748795"/>
            <a:ext cx="10744200" cy="404813"/>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chemeClr val="accent3"/>
              </a:buClr>
              <a:buSzPts val="2800"/>
              <a:buFont typeface="Arial"/>
              <a:buNone/>
            </a:pPr>
            <a:r>
              <a:rPr lang="fr-CA" sz="2800" b="1" cap="none">
                <a:solidFill>
                  <a:schemeClr val="accent3"/>
                </a:solidFill>
                <a:latin typeface="Arial"/>
                <a:ea typeface="Arial"/>
                <a:cs typeface="Arial"/>
                <a:sym typeface="Arial"/>
              </a:rPr>
              <a:t>1.2. Définitions</a:t>
            </a:r>
            <a:endParaRPr/>
          </a:p>
        </p:txBody>
      </p:sp>
      <p:cxnSp>
        <p:nvCxnSpPr>
          <p:cNvPr id="256" name="Google Shape;256;p29"/>
          <p:cNvCxnSpPr/>
          <p:nvPr/>
        </p:nvCxnSpPr>
        <p:spPr>
          <a:xfrm>
            <a:off x="691116" y="1165728"/>
            <a:ext cx="2648984" cy="0"/>
          </a:xfrm>
          <a:prstGeom prst="straightConnector1">
            <a:avLst/>
          </a:prstGeom>
          <a:noFill/>
          <a:ln w="12700" cap="flat" cmpd="sng">
            <a:solidFill>
              <a:schemeClr val="dk1"/>
            </a:solidFill>
            <a:prstDash val="solid"/>
            <a:miter lim="800000"/>
            <a:headEnd type="none" w="sm" len="sm"/>
            <a:tailEnd type="none" w="sm" len="sm"/>
          </a:ln>
        </p:spPr>
      </p:cxnSp>
      <p:sp>
        <p:nvSpPr>
          <p:cNvPr id="257" name="Google Shape;257;p29"/>
          <p:cNvSpPr txBox="1">
            <a:spLocks noGrp="1"/>
          </p:cNvSpPr>
          <p:nvPr>
            <p:ph type="body" idx="2"/>
          </p:nvPr>
        </p:nvSpPr>
        <p:spPr>
          <a:xfrm>
            <a:off x="685800" y="286709"/>
            <a:ext cx="5853113" cy="404813"/>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1600"/>
              <a:buNone/>
            </a:pPr>
            <a:r>
              <a:rPr lang="fr-CA"/>
              <a:t>1. RECENSION DES ÉCRITS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1"/>
          <p:cNvSpPr txBox="1">
            <a:spLocks noGrp="1"/>
          </p:cNvSpPr>
          <p:nvPr>
            <p:ph type="body" idx="1"/>
          </p:nvPr>
        </p:nvSpPr>
        <p:spPr>
          <a:xfrm>
            <a:off x="694199" y="1382824"/>
            <a:ext cx="10744200" cy="534817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2000"/>
              <a:buNone/>
            </a:pPr>
            <a:r>
              <a:rPr lang="fr-CA"/>
              <a:t>1.2.2. L’innovation d’entreprise</a:t>
            </a:r>
            <a:endParaRPr/>
          </a:p>
          <a:p>
            <a:pPr marL="231775" lvl="2" indent="-231775" algn="just" rtl="0">
              <a:lnSpc>
                <a:spcPct val="90000"/>
              </a:lnSpc>
              <a:spcBef>
                <a:spcPts val="400"/>
              </a:spcBef>
              <a:spcAft>
                <a:spcPts val="0"/>
              </a:spcAft>
              <a:buClr>
                <a:schemeClr val="dk1"/>
              </a:buClr>
              <a:buSzPts val="1800"/>
              <a:buChar char="•"/>
            </a:pPr>
            <a:r>
              <a:rPr lang="fr-CA"/>
              <a:t>Nous utilisons la définition qui a été construite progressivement à travers les 4 versions du Manuel d’Oslo et dont la plus récente est la suivante : </a:t>
            </a:r>
            <a:endParaRPr/>
          </a:p>
          <a:p>
            <a:pPr marL="233363" lvl="3" indent="0" algn="just" rtl="0">
              <a:lnSpc>
                <a:spcPct val="90000"/>
              </a:lnSpc>
              <a:spcBef>
                <a:spcPts val="1000"/>
              </a:spcBef>
              <a:spcAft>
                <a:spcPts val="0"/>
              </a:spcAft>
              <a:buClr>
                <a:schemeClr val="dk1"/>
              </a:buClr>
              <a:buSzPts val="1600"/>
              <a:buNone/>
            </a:pPr>
            <a:r>
              <a:rPr lang="fr-CA" sz="1600">
                <a:solidFill>
                  <a:schemeClr val="dk1"/>
                </a:solidFill>
              </a:rPr>
              <a:t>	</a:t>
            </a:r>
            <a:r>
              <a:rPr lang="fr-CA">
                <a:solidFill>
                  <a:schemeClr val="dk1"/>
                </a:solidFill>
              </a:rPr>
              <a:t>« </a:t>
            </a:r>
            <a:r>
              <a:rPr lang="fr-CA" b="0" i="1">
                <a:solidFill>
                  <a:schemeClr val="dk1"/>
                </a:solidFill>
              </a:rPr>
              <a:t>Une </a:t>
            </a:r>
            <a:r>
              <a:rPr lang="fr-CA" i="1">
                <a:solidFill>
                  <a:schemeClr val="dk1"/>
                </a:solidFill>
              </a:rPr>
              <a:t>innovation d’entreprise </a:t>
            </a:r>
            <a:r>
              <a:rPr lang="fr-CA" b="0" i="1">
                <a:solidFill>
                  <a:schemeClr val="dk1"/>
                </a:solidFill>
              </a:rPr>
              <a:t>désigne un </a:t>
            </a:r>
            <a:r>
              <a:rPr lang="fr-CA" b="0" i="1">
                <a:solidFill>
                  <a:schemeClr val="accent6"/>
                </a:solidFill>
              </a:rPr>
              <a:t>produit </a:t>
            </a:r>
            <a:r>
              <a:rPr lang="fr-CA" b="0" i="1"/>
              <a:t>ou</a:t>
            </a:r>
            <a:r>
              <a:rPr lang="fr-CA" b="0" i="1">
                <a:solidFill>
                  <a:schemeClr val="accent6"/>
                </a:solidFill>
              </a:rPr>
              <a:t> </a:t>
            </a:r>
            <a:r>
              <a:rPr lang="fr-CA" b="0" i="1"/>
              <a:t>un</a:t>
            </a:r>
            <a:r>
              <a:rPr lang="fr-CA" b="0" i="1">
                <a:solidFill>
                  <a:schemeClr val="accent6"/>
                </a:solidFill>
              </a:rPr>
              <a:t> processus d’affaires </a:t>
            </a:r>
            <a:r>
              <a:rPr lang="fr-CA" b="0" i="1">
                <a:solidFill>
                  <a:schemeClr val="accent3"/>
                </a:solidFill>
              </a:rPr>
              <a:t>nouveau ou amélioré </a:t>
            </a:r>
            <a:r>
              <a:rPr lang="fr-CA" b="0" i="1">
                <a:solidFill>
                  <a:schemeClr val="dk1"/>
                </a:solidFill>
              </a:rPr>
              <a:t>(ou </a:t>
            </a:r>
            <a:r>
              <a:rPr lang="fr-CA" b="0" i="1"/>
              <a:t>une</a:t>
            </a:r>
            <a:r>
              <a:rPr lang="fr-CA" b="0" i="1">
                <a:solidFill>
                  <a:schemeClr val="accent3"/>
                </a:solidFill>
              </a:rPr>
              <a:t> combinaison de ces deux éléments</a:t>
            </a:r>
            <a:r>
              <a:rPr lang="fr-CA" b="0" i="1">
                <a:solidFill>
                  <a:schemeClr val="dk1"/>
                </a:solidFill>
              </a:rPr>
              <a:t>) </a:t>
            </a:r>
            <a:r>
              <a:rPr lang="fr-CA" b="0" i="1">
                <a:solidFill>
                  <a:schemeClr val="accent3"/>
                </a:solidFill>
              </a:rPr>
              <a:t>qui diffère sensiblement </a:t>
            </a:r>
            <a:r>
              <a:rPr lang="fr-CA" b="0" i="1">
                <a:solidFill>
                  <a:schemeClr val="dk1"/>
                </a:solidFill>
              </a:rPr>
              <a:t>des produits ou processus précédents de l’entreprise et a été commercialisé ou mis en œuvre par celle-ci. »</a:t>
            </a:r>
            <a:endParaRPr/>
          </a:p>
          <a:p>
            <a:pPr marL="233363" lvl="3" indent="0" algn="just" rtl="0">
              <a:lnSpc>
                <a:spcPct val="90000"/>
              </a:lnSpc>
              <a:spcBef>
                <a:spcPts val="400"/>
              </a:spcBef>
              <a:spcAft>
                <a:spcPts val="0"/>
              </a:spcAft>
              <a:buClr>
                <a:schemeClr val="dk1"/>
              </a:buClr>
              <a:buSzPts val="1600"/>
              <a:buNone/>
            </a:pPr>
            <a:endParaRPr sz="1600" i="1"/>
          </a:p>
          <a:p>
            <a:pPr marL="233363" lvl="3" indent="0" algn="just" rtl="0">
              <a:lnSpc>
                <a:spcPct val="90000"/>
              </a:lnSpc>
              <a:spcBef>
                <a:spcPts val="400"/>
              </a:spcBef>
              <a:spcAft>
                <a:spcPts val="0"/>
              </a:spcAft>
              <a:buClr>
                <a:schemeClr val="dk1"/>
              </a:buClr>
              <a:buSzPts val="1600"/>
              <a:buNone/>
            </a:pPr>
            <a:endParaRPr sz="1600" b="0" i="1">
              <a:solidFill>
                <a:schemeClr val="dk1"/>
              </a:solidFill>
            </a:endParaRPr>
          </a:p>
          <a:p>
            <a:pPr marL="233363" lvl="3" indent="0" algn="just" rtl="0">
              <a:lnSpc>
                <a:spcPct val="90000"/>
              </a:lnSpc>
              <a:spcBef>
                <a:spcPts val="400"/>
              </a:spcBef>
              <a:spcAft>
                <a:spcPts val="0"/>
              </a:spcAft>
              <a:buClr>
                <a:schemeClr val="dk1"/>
              </a:buClr>
              <a:buSzPts val="1600"/>
              <a:buNone/>
            </a:pPr>
            <a:endParaRPr sz="1600" i="1"/>
          </a:p>
          <a:p>
            <a:pPr marL="233363" lvl="3" indent="0" algn="just" rtl="0">
              <a:lnSpc>
                <a:spcPct val="90000"/>
              </a:lnSpc>
              <a:spcBef>
                <a:spcPts val="400"/>
              </a:spcBef>
              <a:spcAft>
                <a:spcPts val="0"/>
              </a:spcAft>
              <a:buClr>
                <a:schemeClr val="dk1"/>
              </a:buClr>
              <a:buSzPts val="1600"/>
              <a:buNone/>
            </a:pPr>
            <a:endParaRPr sz="1600" b="0" i="1">
              <a:solidFill>
                <a:schemeClr val="dk1"/>
              </a:solidFill>
            </a:endParaRPr>
          </a:p>
          <a:p>
            <a:pPr marL="233363" lvl="3" indent="0" algn="just" rtl="0">
              <a:lnSpc>
                <a:spcPct val="90000"/>
              </a:lnSpc>
              <a:spcBef>
                <a:spcPts val="400"/>
              </a:spcBef>
              <a:spcAft>
                <a:spcPts val="0"/>
              </a:spcAft>
              <a:buClr>
                <a:schemeClr val="dk1"/>
              </a:buClr>
              <a:buSzPts val="1600"/>
              <a:buNone/>
            </a:pPr>
            <a:endParaRPr sz="1600" i="1"/>
          </a:p>
          <a:p>
            <a:pPr marL="233363" lvl="3" indent="0" algn="just" rtl="0">
              <a:lnSpc>
                <a:spcPct val="90000"/>
              </a:lnSpc>
              <a:spcBef>
                <a:spcPts val="400"/>
              </a:spcBef>
              <a:spcAft>
                <a:spcPts val="0"/>
              </a:spcAft>
              <a:buClr>
                <a:schemeClr val="dk1"/>
              </a:buClr>
              <a:buSzPts val="1600"/>
              <a:buNone/>
            </a:pPr>
            <a:endParaRPr sz="1600" b="0" i="1">
              <a:solidFill>
                <a:schemeClr val="dk1"/>
              </a:solidFill>
            </a:endParaRPr>
          </a:p>
          <a:p>
            <a:pPr marL="233363" lvl="3" indent="0" algn="just" rtl="0">
              <a:lnSpc>
                <a:spcPct val="90000"/>
              </a:lnSpc>
              <a:spcBef>
                <a:spcPts val="400"/>
              </a:spcBef>
              <a:spcAft>
                <a:spcPts val="0"/>
              </a:spcAft>
              <a:buClr>
                <a:schemeClr val="dk1"/>
              </a:buClr>
              <a:buSzPts val="1600"/>
              <a:buNone/>
            </a:pPr>
            <a:endParaRPr sz="1600" i="1"/>
          </a:p>
          <a:p>
            <a:pPr marL="233363" lvl="3" indent="0" algn="just" rtl="0">
              <a:lnSpc>
                <a:spcPct val="90000"/>
              </a:lnSpc>
              <a:spcBef>
                <a:spcPts val="400"/>
              </a:spcBef>
              <a:spcAft>
                <a:spcPts val="0"/>
              </a:spcAft>
              <a:buClr>
                <a:schemeClr val="dk1"/>
              </a:buClr>
              <a:buSzPts val="1600"/>
              <a:buNone/>
            </a:pPr>
            <a:endParaRPr sz="1600" b="0" i="1">
              <a:solidFill>
                <a:schemeClr val="dk1"/>
              </a:solidFill>
            </a:endParaRPr>
          </a:p>
          <a:p>
            <a:pPr marL="233363" lvl="3" indent="0" algn="just" rtl="0">
              <a:lnSpc>
                <a:spcPct val="90000"/>
              </a:lnSpc>
              <a:spcBef>
                <a:spcPts val="400"/>
              </a:spcBef>
              <a:spcAft>
                <a:spcPts val="0"/>
              </a:spcAft>
              <a:buClr>
                <a:schemeClr val="dk1"/>
              </a:buClr>
              <a:buSzPts val="1600"/>
              <a:buNone/>
            </a:pPr>
            <a:endParaRPr sz="1600" i="1"/>
          </a:p>
          <a:p>
            <a:pPr marL="233363" lvl="3" indent="0" algn="just" rtl="0">
              <a:lnSpc>
                <a:spcPct val="90000"/>
              </a:lnSpc>
              <a:spcBef>
                <a:spcPts val="400"/>
              </a:spcBef>
              <a:spcAft>
                <a:spcPts val="0"/>
              </a:spcAft>
              <a:buClr>
                <a:schemeClr val="dk1"/>
              </a:buClr>
              <a:buSzPts val="1600"/>
              <a:buNone/>
            </a:pPr>
            <a:endParaRPr sz="1600" b="0" i="1">
              <a:solidFill>
                <a:schemeClr val="dk1"/>
              </a:solidFill>
            </a:endParaRPr>
          </a:p>
          <a:p>
            <a:pPr marL="233363" lvl="3" indent="0" algn="just" rtl="0">
              <a:lnSpc>
                <a:spcPct val="90000"/>
              </a:lnSpc>
              <a:spcBef>
                <a:spcPts val="400"/>
              </a:spcBef>
              <a:spcAft>
                <a:spcPts val="0"/>
              </a:spcAft>
              <a:buClr>
                <a:schemeClr val="dk1"/>
              </a:buClr>
              <a:buSzPts val="1600"/>
              <a:buNone/>
            </a:pPr>
            <a:endParaRPr sz="1600" i="1"/>
          </a:p>
          <a:p>
            <a:pPr marL="233363" lvl="3" indent="0" algn="just" rtl="0">
              <a:lnSpc>
                <a:spcPct val="90000"/>
              </a:lnSpc>
              <a:spcBef>
                <a:spcPts val="400"/>
              </a:spcBef>
              <a:spcAft>
                <a:spcPts val="0"/>
              </a:spcAft>
              <a:buClr>
                <a:schemeClr val="dk1"/>
              </a:buClr>
              <a:buSzPts val="1600"/>
              <a:buNone/>
            </a:pPr>
            <a:endParaRPr sz="1600" b="0" i="1">
              <a:solidFill>
                <a:schemeClr val="dk1"/>
              </a:solidFill>
            </a:endParaRPr>
          </a:p>
          <a:p>
            <a:pPr marL="233363" lvl="3" indent="0" algn="just" rtl="0">
              <a:lnSpc>
                <a:spcPct val="90000"/>
              </a:lnSpc>
              <a:spcBef>
                <a:spcPts val="400"/>
              </a:spcBef>
              <a:spcAft>
                <a:spcPts val="0"/>
              </a:spcAft>
              <a:buClr>
                <a:schemeClr val="dk1"/>
              </a:buClr>
              <a:buSzPts val="1200"/>
              <a:buNone/>
            </a:pPr>
            <a:r>
              <a:rPr lang="fr-CA" sz="1200"/>
              <a:t>				</a:t>
            </a:r>
            <a:endParaRPr/>
          </a:p>
          <a:p>
            <a:pPr marL="233363" lvl="3" indent="0" algn="l" rtl="0">
              <a:lnSpc>
                <a:spcPct val="90000"/>
              </a:lnSpc>
              <a:spcBef>
                <a:spcPts val="400"/>
              </a:spcBef>
              <a:spcAft>
                <a:spcPts val="0"/>
              </a:spcAft>
              <a:buClr>
                <a:schemeClr val="dk1"/>
              </a:buClr>
              <a:buSzPts val="1200"/>
              <a:buNone/>
            </a:pPr>
            <a:r>
              <a:rPr lang="fr-CA" sz="1200"/>
              <a:t>					</a:t>
            </a:r>
            <a:endParaRPr/>
          </a:p>
          <a:p>
            <a:pPr marL="233363" lvl="3" indent="0" algn="l" rtl="0">
              <a:lnSpc>
                <a:spcPct val="90000"/>
              </a:lnSpc>
              <a:spcBef>
                <a:spcPts val="400"/>
              </a:spcBef>
              <a:spcAft>
                <a:spcPts val="0"/>
              </a:spcAft>
              <a:buClr>
                <a:schemeClr val="dk1"/>
              </a:buClr>
              <a:buSzPts val="1000"/>
              <a:buNone/>
            </a:pPr>
            <a:r>
              <a:rPr lang="fr-CA" sz="1000"/>
              <a:t>				</a:t>
            </a:r>
            <a:endParaRPr sz="1600" i="1"/>
          </a:p>
          <a:p>
            <a:pPr marL="233363" lvl="3" indent="0" algn="just" rtl="0">
              <a:lnSpc>
                <a:spcPct val="90000"/>
              </a:lnSpc>
              <a:spcBef>
                <a:spcPts val="400"/>
              </a:spcBef>
              <a:spcAft>
                <a:spcPts val="0"/>
              </a:spcAft>
              <a:buClr>
                <a:schemeClr val="dk1"/>
              </a:buClr>
              <a:buSzPts val="1600"/>
              <a:buNone/>
            </a:pPr>
            <a:endParaRPr sz="1600">
              <a:solidFill>
                <a:schemeClr val="dk1"/>
              </a:solidFill>
            </a:endParaRPr>
          </a:p>
        </p:txBody>
      </p:sp>
      <p:sp>
        <p:nvSpPr>
          <p:cNvPr id="274" name="Google Shape;274;p31"/>
          <p:cNvSpPr txBox="1">
            <a:spLocks noGrp="1"/>
          </p:cNvSpPr>
          <p:nvPr>
            <p:ph type="ftr" idx="11"/>
          </p:nvPr>
        </p:nvSpPr>
        <p:spPr>
          <a:xfrm rot="-5400000">
            <a:off x="11306805" y="5382359"/>
            <a:ext cx="1063258" cy="352719"/>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fr-CA" sz="700" b="0" i="0" u="none" strike="noStrike" cap="none">
                <a:solidFill>
                  <a:srgbClr val="000000"/>
                </a:solidFill>
                <a:latin typeface="Arial"/>
                <a:ea typeface="Arial"/>
                <a:cs typeface="Arial"/>
                <a:sym typeface="Arial"/>
              </a:rPr>
              <a:t>© CIRODD 2020</a:t>
            </a:r>
            <a:endParaRPr/>
          </a:p>
        </p:txBody>
      </p:sp>
      <p:sp>
        <p:nvSpPr>
          <p:cNvPr id="275" name="Google Shape;275;p31"/>
          <p:cNvSpPr txBox="1">
            <a:spLocks noGrp="1"/>
          </p:cNvSpPr>
          <p:nvPr>
            <p:ph type="sldNum" idx="12"/>
          </p:nvPr>
        </p:nvSpPr>
        <p:spPr>
          <a:xfrm>
            <a:off x="11630026" y="6554894"/>
            <a:ext cx="386646"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fld id="{00000000-1234-1234-1234-123412341234}" type="slidenum">
              <a:rPr lang="fr-CA" sz="1300" b="1" i="0" u="none" strike="noStrike" cap="none">
                <a:solidFill>
                  <a:srgbClr val="FFFFFF"/>
                </a:solidFill>
                <a:latin typeface="Arial"/>
                <a:ea typeface="Arial"/>
                <a:cs typeface="Arial"/>
                <a:sym typeface="Arial"/>
              </a:rPr>
              <a:t>6</a:t>
            </a:fld>
            <a:endParaRPr sz="1300" b="1" i="0" u="none" strike="noStrike" cap="none">
              <a:solidFill>
                <a:srgbClr val="FFFFFF"/>
              </a:solidFill>
              <a:latin typeface="Arial"/>
              <a:ea typeface="Arial"/>
              <a:cs typeface="Arial"/>
              <a:sym typeface="Arial"/>
            </a:endParaRPr>
          </a:p>
        </p:txBody>
      </p:sp>
      <p:sp>
        <p:nvSpPr>
          <p:cNvPr id="276" name="Google Shape;276;p31"/>
          <p:cNvSpPr/>
          <p:nvPr/>
        </p:nvSpPr>
        <p:spPr>
          <a:xfrm>
            <a:off x="4025239" y="3633267"/>
            <a:ext cx="1567995" cy="865695"/>
          </a:xfrm>
          <a:prstGeom prst="rect">
            <a:avLst/>
          </a:prstGeom>
          <a:gradFill>
            <a:gsLst>
              <a:gs pos="0">
                <a:srgbClr val="A2D6A4"/>
              </a:gs>
              <a:gs pos="50000">
                <a:srgbClr val="95CC97"/>
              </a:gs>
              <a:gs pos="100000">
                <a:srgbClr val="81C985"/>
              </a:gs>
            </a:gsLst>
            <a:lin ang="5400000" scaled="0"/>
          </a:grad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CA" sz="1800" b="0" i="0" u="none" strike="noStrike" cap="none">
                <a:solidFill>
                  <a:srgbClr val="000000"/>
                </a:solidFill>
                <a:latin typeface="Arial"/>
                <a:ea typeface="Arial"/>
                <a:cs typeface="Arial"/>
                <a:sym typeface="Arial"/>
              </a:rPr>
              <a:t>Innovation d’entreprise</a:t>
            </a:r>
            <a:endParaRPr/>
          </a:p>
        </p:txBody>
      </p:sp>
      <p:sp>
        <p:nvSpPr>
          <p:cNvPr id="277" name="Google Shape;277;p31"/>
          <p:cNvSpPr/>
          <p:nvPr/>
        </p:nvSpPr>
        <p:spPr>
          <a:xfrm>
            <a:off x="2240824" y="5118407"/>
            <a:ext cx="1567995" cy="865695"/>
          </a:xfrm>
          <a:prstGeom prst="rect">
            <a:avLst/>
          </a:prstGeom>
          <a:gradFill>
            <a:gsLst>
              <a:gs pos="0">
                <a:srgbClr val="A2D6A4"/>
              </a:gs>
              <a:gs pos="50000">
                <a:srgbClr val="95CC97"/>
              </a:gs>
              <a:gs pos="100000">
                <a:srgbClr val="81C985"/>
              </a:gs>
            </a:gsLst>
            <a:lin ang="5400000" scaled="0"/>
          </a:grad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CA" sz="1800" b="0" i="0" u="none" strike="noStrike" cap="none">
                <a:solidFill>
                  <a:srgbClr val="000000"/>
                </a:solidFill>
                <a:latin typeface="Arial"/>
                <a:ea typeface="Arial"/>
                <a:cs typeface="Arial"/>
                <a:sym typeface="Arial"/>
              </a:rPr>
              <a:t>Innovation de processus d’affaires</a:t>
            </a:r>
            <a:endParaRPr/>
          </a:p>
        </p:txBody>
      </p:sp>
      <p:sp>
        <p:nvSpPr>
          <p:cNvPr id="278" name="Google Shape;278;p31"/>
          <p:cNvSpPr/>
          <p:nvPr/>
        </p:nvSpPr>
        <p:spPr>
          <a:xfrm>
            <a:off x="5718921" y="5118407"/>
            <a:ext cx="1567995" cy="865695"/>
          </a:xfrm>
          <a:prstGeom prst="rect">
            <a:avLst/>
          </a:prstGeom>
          <a:gradFill>
            <a:gsLst>
              <a:gs pos="0">
                <a:srgbClr val="A2D6A4"/>
              </a:gs>
              <a:gs pos="50000">
                <a:srgbClr val="95CC97"/>
              </a:gs>
              <a:gs pos="100000">
                <a:srgbClr val="81C985"/>
              </a:gs>
            </a:gsLst>
            <a:lin ang="5400000" scaled="0"/>
          </a:grad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CA" sz="1800" b="0" i="0" u="none" strike="noStrike" cap="none">
                <a:solidFill>
                  <a:srgbClr val="000000"/>
                </a:solidFill>
                <a:latin typeface="Arial"/>
                <a:ea typeface="Arial"/>
                <a:cs typeface="Arial"/>
                <a:sym typeface="Arial"/>
              </a:rPr>
              <a:t>Innovation de produits</a:t>
            </a:r>
            <a:endParaRPr/>
          </a:p>
        </p:txBody>
      </p:sp>
      <p:sp>
        <p:nvSpPr>
          <p:cNvPr id="279" name="Google Shape;279;p31"/>
          <p:cNvSpPr/>
          <p:nvPr/>
        </p:nvSpPr>
        <p:spPr>
          <a:xfrm>
            <a:off x="8194185" y="4218286"/>
            <a:ext cx="1567995" cy="862984"/>
          </a:xfrm>
          <a:prstGeom prst="rect">
            <a:avLst/>
          </a:prstGeom>
          <a:gradFill>
            <a:gsLst>
              <a:gs pos="0">
                <a:srgbClr val="A2D6A4"/>
              </a:gs>
              <a:gs pos="50000">
                <a:srgbClr val="95CC97"/>
              </a:gs>
              <a:gs pos="100000">
                <a:srgbClr val="81C985"/>
              </a:gs>
            </a:gsLst>
            <a:lin ang="5400000" scaled="0"/>
          </a:grad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CA" sz="1800" b="0" i="0" u="none" strike="noStrike" cap="none">
                <a:solidFill>
                  <a:srgbClr val="000000"/>
                </a:solidFill>
                <a:latin typeface="Arial"/>
                <a:ea typeface="Arial"/>
                <a:cs typeface="Arial"/>
                <a:sym typeface="Arial"/>
              </a:rPr>
              <a:t>Innovation sociale</a:t>
            </a:r>
            <a:endParaRPr/>
          </a:p>
        </p:txBody>
      </p:sp>
      <p:cxnSp>
        <p:nvCxnSpPr>
          <p:cNvPr id="280" name="Google Shape;280;p31"/>
          <p:cNvCxnSpPr>
            <a:stCxn id="276" idx="2"/>
            <a:endCxn id="277" idx="0"/>
          </p:cNvCxnSpPr>
          <p:nvPr/>
        </p:nvCxnSpPr>
        <p:spPr>
          <a:xfrm rot="5400000">
            <a:off x="3607287" y="3916512"/>
            <a:ext cx="619500" cy="1784400"/>
          </a:xfrm>
          <a:prstGeom prst="bentConnector3">
            <a:avLst>
              <a:gd name="adj1" fmla="val 50000"/>
            </a:avLst>
          </a:prstGeom>
          <a:noFill/>
          <a:ln w="9525" cap="flat" cmpd="sng">
            <a:solidFill>
              <a:schemeClr val="accent3"/>
            </a:solidFill>
            <a:prstDash val="solid"/>
            <a:miter lim="800000"/>
            <a:headEnd type="none" w="sm" len="sm"/>
            <a:tailEnd type="triangle" w="med" len="med"/>
          </a:ln>
        </p:spPr>
      </p:cxnSp>
      <p:cxnSp>
        <p:nvCxnSpPr>
          <p:cNvPr id="281" name="Google Shape;281;p31"/>
          <p:cNvCxnSpPr>
            <a:stCxn id="276" idx="2"/>
            <a:endCxn id="278" idx="0"/>
          </p:cNvCxnSpPr>
          <p:nvPr/>
        </p:nvCxnSpPr>
        <p:spPr>
          <a:xfrm rot="-5400000" flipH="1">
            <a:off x="5346387" y="3961812"/>
            <a:ext cx="619500" cy="1693800"/>
          </a:xfrm>
          <a:prstGeom prst="bentConnector3">
            <a:avLst>
              <a:gd name="adj1" fmla="val 49995"/>
            </a:avLst>
          </a:prstGeom>
          <a:noFill/>
          <a:ln w="9525" cap="flat" cmpd="sng">
            <a:solidFill>
              <a:schemeClr val="accent3"/>
            </a:solidFill>
            <a:prstDash val="solid"/>
            <a:miter lim="800000"/>
            <a:headEnd type="none" w="sm" len="sm"/>
            <a:tailEnd type="triangle" w="med" len="med"/>
          </a:ln>
        </p:spPr>
      </p:cxnSp>
      <p:sp>
        <p:nvSpPr>
          <p:cNvPr id="282" name="Google Shape;282;p31"/>
          <p:cNvSpPr txBox="1"/>
          <p:nvPr/>
        </p:nvSpPr>
        <p:spPr>
          <a:xfrm>
            <a:off x="2358467" y="6030202"/>
            <a:ext cx="1498468"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fr-CA" sz="1600" b="0" i="0" u="none" strike="noStrike" cap="none">
                <a:solidFill>
                  <a:srgbClr val="000000"/>
                </a:solidFill>
                <a:latin typeface="Arial"/>
                <a:ea typeface="Arial"/>
                <a:cs typeface="Arial"/>
                <a:sym typeface="Arial"/>
              </a:rPr>
              <a:t>6 catégories</a:t>
            </a:r>
            <a:endParaRPr/>
          </a:p>
        </p:txBody>
      </p:sp>
      <p:sp>
        <p:nvSpPr>
          <p:cNvPr id="283" name="Google Shape;283;p31"/>
          <p:cNvSpPr txBox="1"/>
          <p:nvPr/>
        </p:nvSpPr>
        <p:spPr>
          <a:xfrm>
            <a:off x="5357504" y="5968660"/>
            <a:ext cx="1498468"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fr-CA" sz="1600" b="0" i="0" u="none" strike="noStrike" cap="none">
                <a:solidFill>
                  <a:srgbClr val="000000"/>
                </a:solidFill>
                <a:latin typeface="Arial"/>
                <a:ea typeface="Arial"/>
                <a:cs typeface="Arial"/>
                <a:sym typeface="Arial"/>
              </a:rPr>
              <a:t>Innovation </a:t>
            </a:r>
            <a:endParaRPr/>
          </a:p>
          <a:p>
            <a:pPr marL="0" marR="0" lvl="0" indent="0" algn="l" rtl="0">
              <a:lnSpc>
                <a:spcPct val="100000"/>
              </a:lnSpc>
              <a:spcBef>
                <a:spcPts val="0"/>
              </a:spcBef>
              <a:spcAft>
                <a:spcPts val="0"/>
              </a:spcAft>
              <a:buClr>
                <a:srgbClr val="000000"/>
              </a:buClr>
              <a:buSzPts val="1600"/>
              <a:buFont typeface="Arial"/>
              <a:buNone/>
            </a:pPr>
            <a:r>
              <a:rPr lang="fr-CA" sz="1600" b="0" i="0" u="none" strike="noStrike" cap="none">
                <a:solidFill>
                  <a:srgbClr val="000000"/>
                </a:solidFill>
                <a:latin typeface="Arial"/>
                <a:ea typeface="Arial"/>
                <a:cs typeface="Arial"/>
                <a:sym typeface="Arial"/>
              </a:rPr>
              <a:t>de biens</a:t>
            </a:r>
            <a:endParaRPr/>
          </a:p>
        </p:txBody>
      </p:sp>
      <p:sp>
        <p:nvSpPr>
          <p:cNvPr id="284" name="Google Shape;284;p31"/>
          <p:cNvSpPr txBox="1"/>
          <p:nvPr/>
        </p:nvSpPr>
        <p:spPr>
          <a:xfrm>
            <a:off x="6695717" y="5965558"/>
            <a:ext cx="1498468"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fr-CA" sz="1600" b="0" i="0" u="none" strike="noStrike" cap="none">
                <a:solidFill>
                  <a:srgbClr val="000000"/>
                </a:solidFill>
                <a:latin typeface="Arial"/>
                <a:ea typeface="Arial"/>
                <a:cs typeface="Arial"/>
                <a:sym typeface="Arial"/>
              </a:rPr>
              <a:t>Innovation </a:t>
            </a:r>
            <a:endParaRPr/>
          </a:p>
          <a:p>
            <a:pPr marL="0" marR="0" lvl="0" indent="0" algn="l" rtl="0">
              <a:lnSpc>
                <a:spcPct val="100000"/>
              </a:lnSpc>
              <a:spcBef>
                <a:spcPts val="0"/>
              </a:spcBef>
              <a:spcAft>
                <a:spcPts val="0"/>
              </a:spcAft>
              <a:buClr>
                <a:srgbClr val="000000"/>
              </a:buClr>
              <a:buSzPts val="1600"/>
              <a:buFont typeface="Arial"/>
              <a:buNone/>
            </a:pPr>
            <a:r>
              <a:rPr lang="fr-CA" sz="1600" b="0" i="0" u="none" strike="noStrike" cap="none">
                <a:solidFill>
                  <a:srgbClr val="000000"/>
                </a:solidFill>
                <a:latin typeface="Arial"/>
                <a:ea typeface="Arial"/>
                <a:cs typeface="Arial"/>
                <a:sym typeface="Arial"/>
              </a:rPr>
              <a:t>de services</a:t>
            </a:r>
            <a:endParaRPr/>
          </a:p>
        </p:txBody>
      </p:sp>
      <p:sp>
        <p:nvSpPr>
          <p:cNvPr id="285" name="Google Shape;285;p31"/>
          <p:cNvSpPr/>
          <p:nvPr/>
        </p:nvSpPr>
        <p:spPr>
          <a:xfrm>
            <a:off x="7335081" y="4505379"/>
            <a:ext cx="518474" cy="517000"/>
          </a:xfrm>
          <a:prstGeom prst="mathPlus">
            <a:avLst>
              <a:gd name="adj1" fmla="val 23520"/>
            </a:avLst>
          </a:prstGeom>
          <a:solidFill>
            <a:schemeClr val="dk2"/>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86" name="Google Shape;286;p31"/>
          <p:cNvSpPr txBox="1"/>
          <p:nvPr/>
        </p:nvSpPr>
        <p:spPr>
          <a:xfrm>
            <a:off x="643981" y="3317286"/>
            <a:ext cx="4616176" cy="3693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7CB9"/>
              </a:buClr>
              <a:buSzPts val="2000"/>
              <a:buFont typeface="Arial"/>
              <a:buNone/>
            </a:pPr>
            <a:r>
              <a:rPr lang="fr-CA" sz="2000" b="1" i="0" u="none" strike="noStrike" cap="none">
                <a:solidFill>
                  <a:srgbClr val="007CB9"/>
                </a:solidFill>
                <a:latin typeface="Arial"/>
                <a:ea typeface="Arial"/>
                <a:cs typeface="Arial"/>
                <a:sym typeface="Arial"/>
              </a:rPr>
              <a:t>Typologie de l’innovation</a:t>
            </a:r>
            <a:endParaRPr/>
          </a:p>
        </p:txBody>
      </p:sp>
      <p:sp>
        <p:nvSpPr>
          <p:cNvPr id="287" name="Google Shape;287;p31"/>
          <p:cNvSpPr txBox="1"/>
          <p:nvPr/>
        </p:nvSpPr>
        <p:spPr>
          <a:xfrm>
            <a:off x="8877300" y="6564154"/>
            <a:ext cx="2438400"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000">
                <a:solidFill>
                  <a:schemeClr val="dk1"/>
                </a:solidFill>
                <a:latin typeface="Arial"/>
                <a:ea typeface="Arial"/>
                <a:cs typeface="Arial"/>
                <a:sym typeface="Arial"/>
              </a:rPr>
              <a:t>Source : OCDE / Eurostat, 2018</a:t>
            </a:r>
            <a:endParaRPr sz="1000">
              <a:solidFill>
                <a:schemeClr val="dk1"/>
              </a:solidFill>
              <a:latin typeface="Arial"/>
              <a:ea typeface="Arial"/>
              <a:cs typeface="Arial"/>
              <a:sym typeface="Arial"/>
            </a:endParaRPr>
          </a:p>
        </p:txBody>
      </p:sp>
      <p:sp>
        <p:nvSpPr>
          <p:cNvPr id="288" name="Google Shape;288;p31"/>
          <p:cNvSpPr txBox="1"/>
          <p:nvPr/>
        </p:nvSpPr>
        <p:spPr>
          <a:xfrm>
            <a:off x="685800" y="755145"/>
            <a:ext cx="10744200" cy="404813"/>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chemeClr val="accent3"/>
              </a:buClr>
              <a:buSzPts val="2800"/>
              <a:buFont typeface="Arial"/>
              <a:buNone/>
            </a:pPr>
            <a:r>
              <a:rPr lang="fr-CA" sz="2800" b="1" cap="none">
                <a:solidFill>
                  <a:schemeClr val="accent3"/>
                </a:solidFill>
                <a:latin typeface="Arial"/>
                <a:ea typeface="Arial"/>
                <a:cs typeface="Arial"/>
                <a:sym typeface="Arial"/>
              </a:rPr>
              <a:t>1.2. Définitions</a:t>
            </a:r>
            <a:endParaRPr/>
          </a:p>
        </p:txBody>
      </p:sp>
      <p:sp>
        <p:nvSpPr>
          <p:cNvPr id="289" name="Google Shape;289;p31"/>
          <p:cNvSpPr txBox="1">
            <a:spLocks noGrp="1"/>
          </p:cNvSpPr>
          <p:nvPr>
            <p:ph type="body" idx="2"/>
          </p:nvPr>
        </p:nvSpPr>
        <p:spPr>
          <a:xfrm>
            <a:off x="685800" y="286709"/>
            <a:ext cx="5853113" cy="404813"/>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1600"/>
              <a:buNone/>
            </a:pPr>
            <a:r>
              <a:rPr lang="fr-CA"/>
              <a:t>1. RECENSION DES ÉCRITS</a:t>
            </a:r>
            <a:endParaRPr/>
          </a:p>
        </p:txBody>
      </p:sp>
      <p:cxnSp>
        <p:nvCxnSpPr>
          <p:cNvPr id="290" name="Google Shape;290;p31"/>
          <p:cNvCxnSpPr/>
          <p:nvPr/>
        </p:nvCxnSpPr>
        <p:spPr>
          <a:xfrm>
            <a:off x="691116" y="1184778"/>
            <a:ext cx="2648984" cy="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2"/>
          <p:cNvSpPr txBox="1">
            <a:spLocks noGrp="1"/>
          </p:cNvSpPr>
          <p:nvPr>
            <p:ph type="body" idx="1"/>
          </p:nvPr>
        </p:nvSpPr>
        <p:spPr>
          <a:xfrm>
            <a:off x="673100" y="4979355"/>
            <a:ext cx="3386470" cy="129056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1800"/>
              <a:buNone/>
            </a:pPr>
            <a:r>
              <a:rPr lang="fr-CA" sz="1800"/>
              <a:t>Sociologique</a:t>
            </a:r>
            <a:endParaRPr/>
          </a:p>
          <a:p>
            <a:pPr marL="9525" lvl="1" indent="0" algn="l" rtl="0">
              <a:lnSpc>
                <a:spcPct val="90000"/>
              </a:lnSpc>
              <a:spcBef>
                <a:spcPts val="600"/>
              </a:spcBef>
              <a:spcAft>
                <a:spcPts val="0"/>
              </a:spcAft>
              <a:buClr>
                <a:schemeClr val="dk1"/>
              </a:buClr>
              <a:buSzPts val="1600"/>
              <a:buNone/>
            </a:pPr>
            <a:r>
              <a:rPr lang="fr-CA" sz="1600"/>
              <a:t>Importance de transformer les structures, interactions et pratiques sociales </a:t>
            </a:r>
            <a:endParaRPr/>
          </a:p>
          <a:p>
            <a:pPr marL="242888" lvl="3" indent="0" algn="l" rtl="0">
              <a:lnSpc>
                <a:spcPct val="90000"/>
              </a:lnSpc>
              <a:spcBef>
                <a:spcPts val="400"/>
              </a:spcBef>
              <a:spcAft>
                <a:spcPts val="0"/>
              </a:spcAft>
              <a:buClr>
                <a:schemeClr val="dk1"/>
              </a:buClr>
              <a:buSzPts val="1800"/>
              <a:buNone/>
            </a:pPr>
            <a:endParaRPr/>
          </a:p>
        </p:txBody>
      </p:sp>
      <p:sp>
        <p:nvSpPr>
          <p:cNvPr id="297" name="Google Shape;297;p32"/>
          <p:cNvSpPr txBox="1">
            <a:spLocks noGrp="1"/>
          </p:cNvSpPr>
          <p:nvPr>
            <p:ph type="body" idx="2"/>
          </p:nvPr>
        </p:nvSpPr>
        <p:spPr>
          <a:xfrm>
            <a:off x="8103665" y="4960505"/>
            <a:ext cx="3386470" cy="131416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1800"/>
              <a:buNone/>
            </a:pPr>
            <a:r>
              <a:rPr lang="fr-CA" sz="1800"/>
              <a:t>Gestion</a:t>
            </a:r>
            <a:endParaRPr sz="1800"/>
          </a:p>
          <a:p>
            <a:pPr marL="9525" lvl="1" indent="0" algn="l" rtl="0">
              <a:lnSpc>
                <a:spcPct val="90000"/>
              </a:lnSpc>
              <a:spcBef>
                <a:spcPts val="600"/>
              </a:spcBef>
              <a:spcAft>
                <a:spcPts val="0"/>
              </a:spcAft>
              <a:buClr>
                <a:schemeClr val="dk1"/>
              </a:buClr>
              <a:buSzPts val="1600"/>
              <a:buNone/>
            </a:pPr>
            <a:r>
              <a:rPr lang="fr-CA" sz="1600"/>
              <a:t>Apparition de nouveaux modèles d’affaires visant à relever des défis sociaux</a:t>
            </a:r>
            <a:endParaRPr sz="1600"/>
          </a:p>
          <a:p>
            <a:pPr marL="242888" lvl="3" indent="0" algn="l" rtl="0">
              <a:lnSpc>
                <a:spcPct val="90000"/>
              </a:lnSpc>
              <a:spcBef>
                <a:spcPts val="400"/>
              </a:spcBef>
              <a:spcAft>
                <a:spcPts val="0"/>
              </a:spcAft>
              <a:buClr>
                <a:schemeClr val="dk1"/>
              </a:buClr>
              <a:buSzPts val="1800"/>
              <a:buNone/>
            </a:pPr>
            <a:endParaRPr/>
          </a:p>
        </p:txBody>
      </p:sp>
      <p:sp>
        <p:nvSpPr>
          <p:cNvPr id="298" name="Google Shape;298;p32"/>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fld id="{00000000-1234-1234-1234-123412341234}" type="slidenum">
              <a:rPr lang="fr-CA" sz="1300" b="1" i="0" u="none" strike="noStrike" cap="none">
                <a:solidFill>
                  <a:srgbClr val="FFFFFF"/>
                </a:solidFill>
                <a:latin typeface="Arial"/>
                <a:ea typeface="Arial"/>
                <a:cs typeface="Arial"/>
                <a:sym typeface="Arial"/>
              </a:rPr>
              <a:t>7</a:t>
            </a:fld>
            <a:endParaRPr sz="1300" b="1" i="0" u="none" strike="noStrike" cap="none">
              <a:solidFill>
                <a:srgbClr val="FFFFFF"/>
              </a:solidFill>
              <a:latin typeface="Arial"/>
              <a:ea typeface="Arial"/>
              <a:cs typeface="Arial"/>
              <a:sym typeface="Arial"/>
            </a:endParaRPr>
          </a:p>
        </p:txBody>
      </p:sp>
      <p:sp>
        <p:nvSpPr>
          <p:cNvPr id="299" name="Google Shape;299;p32"/>
          <p:cNvSpPr txBox="1">
            <a:spLocks noGrp="1"/>
          </p:cNvSpPr>
          <p:nvPr>
            <p:ph type="body" idx="4"/>
          </p:nvPr>
        </p:nvSpPr>
        <p:spPr>
          <a:xfrm>
            <a:off x="4310145" y="4969928"/>
            <a:ext cx="3386470" cy="129056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1800"/>
              <a:buNone/>
            </a:pPr>
            <a:r>
              <a:rPr lang="fr-CA" sz="1800"/>
              <a:t>Politique</a:t>
            </a:r>
            <a:endParaRPr sz="1800"/>
          </a:p>
          <a:p>
            <a:pPr marL="9525" lvl="1" indent="0" algn="l" rtl="0">
              <a:lnSpc>
                <a:spcPct val="90000"/>
              </a:lnSpc>
              <a:spcBef>
                <a:spcPts val="600"/>
              </a:spcBef>
              <a:spcAft>
                <a:spcPts val="0"/>
              </a:spcAft>
              <a:buClr>
                <a:schemeClr val="dk1"/>
              </a:buClr>
              <a:buSzPts val="1600"/>
              <a:buNone/>
            </a:pPr>
            <a:r>
              <a:rPr lang="fr-CA" sz="1600"/>
              <a:t>Correction des failles de gouvernance et politiques publiques</a:t>
            </a:r>
            <a:endParaRPr sz="1600"/>
          </a:p>
          <a:p>
            <a:pPr marL="242888" lvl="3" indent="0" algn="l" rtl="0">
              <a:lnSpc>
                <a:spcPct val="90000"/>
              </a:lnSpc>
              <a:spcBef>
                <a:spcPts val="400"/>
              </a:spcBef>
              <a:spcAft>
                <a:spcPts val="0"/>
              </a:spcAft>
              <a:buClr>
                <a:schemeClr val="dk1"/>
              </a:buClr>
              <a:buSzPts val="1800"/>
              <a:buNone/>
            </a:pPr>
            <a:endParaRPr/>
          </a:p>
        </p:txBody>
      </p:sp>
      <p:sp>
        <p:nvSpPr>
          <p:cNvPr id="300" name="Google Shape;300;p32"/>
          <p:cNvSpPr txBox="1">
            <a:spLocks noGrp="1"/>
          </p:cNvSpPr>
          <p:nvPr>
            <p:ph type="ftr" idx="11"/>
          </p:nvPr>
        </p:nvSpPr>
        <p:spPr>
          <a:xfrm rot="-5400000">
            <a:off x="11306805" y="5373836"/>
            <a:ext cx="1063258" cy="352719"/>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fr-CA" sz="700" b="0" i="0" u="none" strike="noStrike" cap="none">
                <a:solidFill>
                  <a:srgbClr val="000000"/>
                </a:solidFill>
                <a:latin typeface="Arial"/>
                <a:ea typeface="Arial"/>
                <a:cs typeface="Arial"/>
                <a:sym typeface="Arial"/>
              </a:rPr>
              <a:t>© CIRODD 2020</a:t>
            </a:r>
            <a:endParaRPr/>
          </a:p>
        </p:txBody>
      </p:sp>
      <p:sp>
        <p:nvSpPr>
          <p:cNvPr id="301" name="Google Shape;301;p32"/>
          <p:cNvSpPr txBox="1"/>
          <p:nvPr/>
        </p:nvSpPr>
        <p:spPr>
          <a:xfrm>
            <a:off x="619681" y="1691380"/>
            <a:ext cx="10744200" cy="2816156"/>
          </a:xfrm>
          <a:prstGeom prst="rect">
            <a:avLst/>
          </a:prstGeom>
          <a:noFill/>
          <a:ln>
            <a:noFill/>
          </a:ln>
        </p:spPr>
        <p:txBody>
          <a:bodyPr spcFirstLastPara="1" wrap="square" lIns="91425" tIns="45700" rIns="91425" bIns="45700" anchor="t" anchorCtr="0">
            <a:noAutofit/>
          </a:bodyPr>
          <a:lstStyle/>
          <a:p>
            <a:pPr marL="295275" marR="0" lvl="1" indent="-285750" algn="l" rtl="0">
              <a:lnSpc>
                <a:spcPct val="100000"/>
              </a:lnSpc>
              <a:spcBef>
                <a:spcPts val="0"/>
              </a:spcBef>
              <a:spcAft>
                <a:spcPts val="0"/>
              </a:spcAft>
              <a:buClr>
                <a:srgbClr val="000000"/>
              </a:buClr>
              <a:buSzPts val="1800"/>
              <a:buFont typeface="Arial"/>
              <a:buChar char="•"/>
            </a:pPr>
            <a:r>
              <a:rPr lang="fr-CA" sz="1800" b="0" i="0" u="none" strike="noStrike" cap="none" dirty="0">
                <a:solidFill>
                  <a:srgbClr val="000000"/>
                </a:solidFill>
                <a:latin typeface="Arial"/>
                <a:ea typeface="Arial"/>
                <a:cs typeface="Arial"/>
                <a:sym typeface="Arial"/>
              </a:rPr>
              <a:t>Définition du Réseau Québécois en Innovation Sociale (RQIS) : </a:t>
            </a:r>
            <a:endParaRPr dirty="0"/>
          </a:p>
          <a:p>
            <a:pPr marL="457200" marR="0" lvl="1" indent="0" algn="just" rtl="0">
              <a:lnSpc>
                <a:spcPct val="100000"/>
              </a:lnSpc>
              <a:spcBef>
                <a:spcPts val="600"/>
              </a:spcBef>
              <a:spcAft>
                <a:spcPts val="0"/>
              </a:spcAft>
              <a:buClr>
                <a:srgbClr val="000000"/>
              </a:buClr>
              <a:buSzPts val="1500"/>
              <a:buFont typeface="Arial"/>
              <a:buNone/>
            </a:pPr>
            <a:r>
              <a:rPr lang="fr-CA" sz="1500" b="0" i="1" u="none" strike="noStrike" cap="none" dirty="0">
                <a:solidFill>
                  <a:srgbClr val="000000"/>
                </a:solidFill>
                <a:latin typeface="Arial"/>
                <a:ea typeface="Arial"/>
                <a:cs typeface="Arial"/>
                <a:sym typeface="Arial"/>
              </a:rPr>
              <a:t>« Une innovation sociale est une </a:t>
            </a:r>
            <a:r>
              <a:rPr lang="fr-CA" sz="1500" b="0" i="1" u="none" strike="noStrike" cap="none" dirty="0">
                <a:solidFill>
                  <a:schemeClr val="accent3"/>
                </a:solidFill>
                <a:latin typeface="Arial"/>
                <a:ea typeface="Arial"/>
                <a:cs typeface="Arial"/>
                <a:sym typeface="Arial"/>
              </a:rPr>
              <a:t>nouvelle</a:t>
            </a:r>
            <a:r>
              <a:rPr lang="fr-CA" sz="1500" b="0" i="1" u="none" strike="noStrike" cap="none" dirty="0">
                <a:solidFill>
                  <a:srgbClr val="000000"/>
                </a:solidFill>
                <a:latin typeface="Arial"/>
                <a:ea typeface="Arial"/>
                <a:cs typeface="Arial"/>
                <a:sym typeface="Arial"/>
              </a:rPr>
              <a:t> </a:t>
            </a:r>
            <a:r>
              <a:rPr lang="fr-CA" sz="1500" b="0" i="1" u="none" strike="noStrike" cap="none" dirty="0">
                <a:solidFill>
                  <a:schemeClr val="accent6"/>
                </a:solidFill>
                <a:latin typeface="Arial"/>
                <a:ea typeface="Arial"/>
                <a:cs typeface="Arial"/>
                <a:sym typeface="Arial"/>
              </a:rPr>
              <a:t>idée, approche ou intervention</a:t>
            </a:r>
            <a:r>
              <a:rPr lang="fr-CA" sz="1500" b="0" i="1" u="none" strike="noStrike" cap="none" dirty="0">
                <a:solidFill>
                  <a:srgbClr val="000000"/>
                </a:solidFill>
                <a:latin typeface="Arial"/>
                <a:ea typeface="Arial"/>
                <a:cs typeface="Arial"/>
                <a:sym typeface="Arial"/>
              </a:rPr>
              <a:t>, un </a:t>
            </a:r>
            <a:r>
              <a:rPr lang="fr-CA" sz="1500" b="0" i="1" u="none" strike="noStrike" cap="none" dirty="0">
                <a:solidFill>
                  <a:schemeClr val="accent3"/>
                </a:solidFill>
                <a:latin typeface="Arial"/>
                <a:ea typeface="Arial"/>
                <a:cs typeface="Arial"/>
                <a:sym typeface="Arial"/>
              </a:rPr>
              <a:t>nouveau </a:t>
            </a:r>
            <a:r>
              <a:rPr lang="fr-CA" sz="1500" b="0" i="1" u="none" strike="noStrike" cap="none" dirty="0">
                <a:solidFill>
                  <a:schemeClr val="accent6"/>
                </a:solidFill>
                <a:latin typeface="Arial"/>
                <a:ea typeface="Arial"/>
                <a:cs typeface="Arial"/>
                <a:sym typeface="Arial"/>
              </a:rPr>
              <a:t>service</a:t>
            </a:r>
            <a:r>
              <a:rPr lang="fr-CA" sz="1500" b="0" i="1" u="none" strike="noStrike" cap="none" dirty="0">
                <a:solidFill>
                  <a:srgbClr val="000000"/>
                </a:solidFill>
                <a:latin typeface="Arial"/>
                <a:ea typeface="Arial"/>
                <a:cs typeface="Arial"/>
                <a:sym typeface="Arial"/>
              </a:rPr>
              <a:t>, un </a:t>
            </a:r>
            <a:r>
              <a:rPr lang="fr-CA" sz="1500" b="0" i="1" u="none" strike="noStrike" cap="none" dirty="0">
                <a:solidFill>
                  <a:schemeClr val="accent3"/>
                </a:solidFill>
                <a:latin typeface="Arial"/>
                <a:ea typeface="Arial"/>
                <a:cs typeface="Arial"/>
                <a:sym typeface="Arial"/>
              </a:rPr>
              <a:t>nouveau </a:t>
            </a:r>
            <a:r>
              <a:rPr lang="fr-CA" sz="1500" b="0" i="1" u="none" strike="noStrike" cap="none" dirty="0">
                <a:solidFill>
                  <a:schemeClr val="accent6"/>
                </a:solidFill>
                <a:latin typeface="Arial"/>
                <a:ea typeface="Arial"/>
                <a:cs typeface="Arial"/>
                <a:sym typeface="Arial"/>
              </a:rPr>
              <a:t>produit</a:t>
            </a:r>
            <a:r>
              <a:rPr lang="fr-CA" sz="1500" b="0" i="1" u="none" strike="noStrike" cap="none" dirty="0">
                <a:solidFill>
                  <a:srgbClr val="000000"/>
                </a:solidFill>
                <a:latin typeface="Arial"/>
                <a:ea typeface="Arial"/>
                <a:cs typeface="Arial"/>
                <a:sym typeface="Arial"/>
              </a:rPr>
              <a:t>, une </a:t>
            </a:r>
            <a:r>
              <a:rPr lang="fr-CA" sz="1500" b="0" i="1" u="none" strike="noStrike" cap="none" dirty="0">
                <a:solidFill>
                  <a:schemeClr val="accent3"/>
                </a:solidFill>
                <a:latin typeface="Arial"/>
                <a:ea typeface="Arial"/>
                <a:cs typeface="Arial"/>
                <a:sym typeface="Arial"/>
              </a:rPr>
              <a:t>nouvelle </a:t>
            </a:r>
            <a:r>
              <a:rPr lang="fr-CA" sz="1500" b="0" i="1" u="none" strike="noStrike" cap="none" dirty="0">
                <a:solidFill>
                  <a:schemeClr val="accent6"/>
                </a:solidFill>
                <a:latin typeface="Arial"/>
                <a:ea typeface="Arial"/>
                <a:cs typeface="Arial"/>
                <a:sym typeface="Arial"/>
              </a:rPr>
              <a:t>loi</a:t>
            </a:r>
            <a:r>
              <a:rPr lang="fr-CA" sz="1500" b="0" i="1" u="none" strike="noStrike" cap="none" dirty="0">
                <a:solidFill>
                  <a:srgbClr val="000000"/>
                </a:solidFill>
                <a:latin typeface="Arial"/>
                <a:ea typeface="Arial"/>
                <a:cs typeface="Arial"/>
                <a:sym typeface="Arial"/>
              </a:rPr>
              <a:t> ou un </a:t>
            </a:r>
            <a:r>
              <a:rPr lang="fr-CA" sz="1500" b="0" i="1" u="none" strike="noStrike" cap="none" dirty="0">
                <a:solidFill>
                  <a:schemeClr val="accent3"/>
                </a:solidFill>
                <a:latin typeface="Arial"/>
                <a:ea typeface="Arial"/>
                <a:cs typeface="Arial"/>
                <a:sym typeface="Arial"/>
              </a:rPr>
              <a:t>nouveau </a:t>
            </a:r>
            <a:r>
              <a:rPr lang="fr-CA" sz="1500" b="0" i="1" u="none" strike="noStrike" cap="none" dirty="0">
                <a:solidFill>
                  <a:schemeClr val="accent6"/>
                </a:solidFill>
                <a:latin typeface="Arial"/>
                <a:ea typeface="Arial"/>
                <a:cs typeface="Arial"/>
                <a:sym typeface="Arial"/>
              </a:rPr>
              <a:t>type d’organisation </a:t>
            </a:r>
            <a:r>
              <a:rPr lang="fr-CA" sz="1500" b="0" i="1" u="none" strike="noStrike" cap="none" dirty="0">
                <a:solidFill>
                  <a:srgbClr val="000000"/>
                </a:solidFill>
                <a:latin typeface="Arial"/>
                <a:ea typeface="Arial"/>
                <a:cs typeface="Arial"/>
                <a:sym typeface="Arial"/>
              </a:rPr>
              <a:t>qui répond </a:t>
            </a:r>
            <a:r>
              <a:rPr lang="fr-CA" sz="1500" b="0" i="1" u="none" strike="noStrike" cap="none" dirty="0">
                <a:solidFill>
                  <a:schemeClr val="accent3"/>
                </a:solidFill>
                <a:latin typeface="Arial"/>
                <a:ea typeface="Arial"/>
                <a:cs typeface="Arial"/>
                <a:sym typeface="Arial"/>
              </a:rPr>
              <a:t>plus adéquatement et plus durablement </a:t>
            </a:r>
            <a:r>
              <a:rPr lang="fr-CA" sz="1500" b="0" i="1" u="none" strike="noStrike" cap="none" dirty="0">
                <a:solidFill>
                  <a:schemeClr val="dk1"/>
                </a:solidFill>
                <a:latin typeface="Arial"/>
                <a:ea typeface="Arial"/>
                <a:cs typeface="Arial"/>
                <a:sym typeface="Arial"/>
              </a:rPr>
              <a:t>que les solutions existantes </a:t>
            </a:r>
            <a:r>
              <a:rPr lang="fr-CA" sz="1500" b="0" i="1" u="none" strike="noStrike" cap="none" dirty="0">
                <a:solidFill>
                  <a:srgbClr val="000000"/>
                </a:solidFill>
                <a:latin typeface="Arial"/>
                <a:ea typeface="Arial"/>
                <a:cs typeface="Arial"/>
                <a:sym typeface="Arial"/>
              </a:rPr>
              <a:t>à </a:t>
            </a:r>
            <a:r>
              <a:rPr lang="fr-CA" sz="1500" b="0" i="1" u="none" strike="noStrike" cap="none" dirty="0">
                <a:solidFill>
                  <a:schemeClr val="dk2"/>
                </a:solidFill>
                <a:latin typeface="Arial"/>
                <a:ea typeface="Arial"/>
                <a:cs typeface="Arial"/>
                <a:sym typeface="Arial"/>
              </a:rPr>
              <a:t>un besoin social bien défini</a:t>
            </a:r>
            <a:r>
              <a:rPr lang="fr-CA" sz="1500" b="0" i="1" u="none" strike="noStrike" cap="none" dirty="0">
                <a:solidFill>
                  <a:srgbClr val="000000"/>
                </a:solidFill>
                <a:latin typeface="Arial"/>
                <a:ea typeface="Arial"/>
                <a:cs typeface="Arial"/>
                <a:sym typeface="Arial"/>
              </a:rPr>
              <a:t>, une solution </a:t>
            </a:r>
            <a:r>
              <a:rPr lang="fr-CA" sz="1500" b="0" i="1" u="none" strike="noStrike" cap="none" dirty="0">
                <a:solidFill>
                  <a:schemeClr val="dk1"/>
                </a:solidFill>
                <a:latin typeface="Arial"/>
                <a:ea typeface="Arial"/>
                <a:cs typeface="Arial"/>
                <a:sym typeface="Arial"/>
              </a:rPr>
              <a:t>qui a trouvé preneur au sein d’une institution, d’une organisation ou d’une communauté</a:t>
            </a:r>
            <a:r>
              <a:rPr lang="fr-CA" sz="1500" b="0" i="1" u="none" strike="noStrike" cap="none" dirty="0">
                <a:solidFill>
                  <a:srgbClr val="000000"/>
                </a:solidFill>
                <a:latin typeface="Arial"/>
                <a:ea typeface="Arial"/>
                <a:cs typeface="Arial"/>
                <a:sym typeface="Arial"/>
              </a:rPr>
              <a:t>, et </a:t>
            </a:r>
            <a:r>
              <a:rPr lang="fr-CA" sz="1500" b="0" i="1" u="none" strike="noStrike" cap="none" dirty="0">
                <a:solidFill>
                  <a:schemeClr val="dk2"/>
                </a:solidFill>
                <a:latin typeface="Arial"/>
                <a:ea typeface="Arial"/>
                <a:cs typeface="Arial"/>
                <a:sym typeface="Arial"/>
              </a:rPr>
              <a:t>qui produit un bénéfice mesurable pour la collectivité </a:t>
            </a:r>
            <a:r>
              <a:rPr lang="fr-CA" sz="1500" b="0" i="1" u="none" strike="noStrike" cap="none" dirty="0">
                <a:solidFill>
                  <a:schemeClr val="dk1"/>
                </a:solidFill>
                <a:latin typeface="Arial"/>
                <a:ea typeface="Arial"/>
                <a:cs typeface="Arial"/>
                <a:sym typeface="Arial"/>
              </a:rPr>
              <a:t>et non seulement pour certains individus</a:t>
            </a:r>
            <a:r>
              <a:rPr lang="fr-CA" sz="1500" b="0" i="1" u="none" strike="noStrike" cap="none" dirty="0">
                <a:solidFill>
                  <a:srgbClr val="000000"/>
                </a:solidFill>
                <a:latin typeface="Arial"/>
                <a:ea typeface="Arial"/>
                <a:cs typeface="Arial"/>
                <a:sym typeface="Arial"/>
              </a:rPr>
              <a:t>. La portée d’une innovation sociale est </a:t>
            </a:r>
            <a:r>
              <a:rPr lang="fr-CA" sz="1500" b="0" i="1" u="none" strike="noStrike" cap="none" dirty="0">
                <a:solidFill>
                  <a:schemeClr val="accent5"/>
                </a:solidFill>
                <a:latin typeface="Arial"/>
                <a:ea typeface="Arial"/>
                <a:cs typeface="Arial"/>
                <a:sym typeface="Arial"/>
              </a:rPr>
              <a:t>transformatrice et systémique</a:t>
            </a:r>
            <a:r>
              <a:rPr lang="fr-CA" sz="1500" b="0" i="1" u="none" strike="noStrike" cap="none" dirty="0">
                <a:solidFill>
                  <a:srgbClr val="000000"/>
                </a:solidFill>
                <a:latin typeface="Arial"/>
                <a:ea typeface="Arial"/>
                <a:cs typeface="Arial"/>
                <a:sym typeface="Arial"/>
              </a:rPr>
              <a:t>. Elle constitue, dans sa créativité inhérente, une </a:t>
            </a:r>
            <a:r>
              <a:rPr lang="fr-CA" sz="1500" b="0" i="1" u="none" strike="noStrike" cap="none" dirty="0">
                <a:solidFill>
                  <a:schemeClr val="accent5"/>
                </a:solidFill>
                <a:latin typeface="Arial"/>
                <a:ea typeface="Arial"/>
                <a:cs typeface="Arial"/>
                <a:sym typeface="Arial"/>
              </a:rPr>
              <a:t>rupture avec l’existant</a:t>
            </a:r>
            <a:r>
              <a:rPr lang="fr-CA" sz="1500" b="0" i="1" u="none" strike="noStrike" cap="none" dirty="0">
                <a:solidFill>
                  <a:srgbClr val="000000"/>
                </a:solidFill>
                <a:latin typeface="Arial"/>
                <a:ea typeface="Arial"/>
                <a:cs typeface="Arial"/>
                <a:sym typeface="Arial"/>
              </a:rPr>
              <a:t> ».</a:t>
            </a:r>
            <a:endParaRPr dirty="0"/>
          </a:p>
          <a:p>
            <a:pPr marL="295275" marR="0" lvl="1" indent="-285750" algn="l" rtl="0">
              <a:lnSpc>
                <a:spcPct val="100000"/>
              </a:lnSpc>
              <a:spcBef>
                <a:spcPts val="600"/>
              </a:spcBef>
              <a:spcAft>
                <a:spcPts val="0"/>
              </a:spcAft>
              <a:buClr>
                <a:srgbClr val="000000"/>
              </a:buClr>
              <a:buSzPts val="1800"/>
              <a:buFont typeface="Arial"/>
              <a:buChar char="•"/>
            </a:pPr>
            <a:r>
              <a:rPr lang="fr-CA" sz="1800" b="0" i="0" u="none" strike="noStrike" cap="none" dirty="0">
                <a:solidFill>
                  <a:srgbClr val="000000"/>
                </a:solidFill>
                <a:latin typeface="Arial"/>
                <a:ea typeface="Arial"/>
                <a:cs typeface="Arial"/>
                <a:sym typeface="Arial"/>
              </a:rPr>
              <a:t>L’innovation sociale change l’approche technocentriste de l’innovation pour répondre aux enjeux d’inégalités sociales et de DD </a:t>
            </a:r>
            <a:r>
              <a:rPr lang="fr-CA" sz="1400" b="0" i="0" u="none" strike="noStrike" cap="none" dirty="0">
                <a:solidFill>
                  <a:srgbClr val="000000"/>
                </a:solidFill>
                <a:latin typeface="Arial"/>
                <a:ea typeface="Arial"/>
                <a:cs typeface="Arial"/>
                <a:sym typeface="Arial"/>
              </a:rPr>
              <a:t>(Ziegler, 2017)</a:t>
            </a:r>
            <a:r>
              <a:rPr lang="fr-CA" sz="1800" b="0" i="0" u="none" strike="noStrike" cap="none" dirty="0">
                <a:solidFill>
                  <a:srgbClr val="000000"/>
                </a:solidFill>
                <a:latin typeface="Arial"/>
                <a:ea typeface="Arial"/>
                <a:cs typeface="Arial"/>
                <a:sym typeface="Arial"/>
              </a:rPr>
              <a:t>.</a:t>
            </a:r>
            <a:endParaRPr dirty="0"/>
          </a:p>
          <a:p>
            <a:pPr marL="295275" marR="0" lvl="1" indent="-285750" algn="l" rtl="0">
              <a:lnSpc>
                <a:spcPct val="100000"/>
              </a:lnSpc>
              <a:spcBef>
                <a:spcPts val="600"/>
              </a:spcBef>
              <a:spcAft>
                <a:spcPts val="0"/>
              </a:spcAft>
              <a:buClr>
                <a:srgbClr val="000000"/>
              </a:buClr>
              <a:buSzPts val="1800"/>
              <a:buFont typeface="Arial"/>
              <a:buChar char="•"/>
            </a:pPr>
            <a:r>
              <a:rPr lang="fr-CA" sz="1800" b="0" i="0" u="none" strike="noStrike" cap="none" dirty="0">
                <a:solidFill>
                  <a:srgbClr val="000000"/>
                </a:solidFill>
                <a:latin typeface="Arial"/>
                <a:ea typeface="Arial"/>
                <a:cs typeface="Arial"/>
                <a:sym typeface="Arial"/>
              </a:rPr>
              <a:t>But : Améliorer le bien-être collectif et la capacité d’agir des sociétés </a:t>
            </a:r>
            <a:r>
              <a:rPr lang="fr-CA" sz="1400" b="0" i="0" u="none" strike="noStrike" cap="none" dirty="0">
                <a:solidFill>
                  <a:srgbClr val="000000"/>
                </a:solidFill>
                <a:latin typeface="Arial"/>
                <a:ea typeface="Arial"/>
                <a:cs typeface="Arial"/>
                <a:sym typeface="Arial"/>
              </a:rPr>
              <a:t>(</a:t>
            </a:r>
            <a:r>
              <a:rPr lang="fr-CA" sz="1400" b="0" i="0" u="none" strike="noStrike" cap="none" dirty="0" err="1">
                <a:solidFill>
                  <a:srgbClr val="000000"/>
                </a:solidFill>
                <a:latin typeface="Arial"/>
                <a:ea typeface="Arial"/>
                <a:cs typeface="Arial"/>
                <a:sym typeface="Arial"/>
              </a:rPr>
              <a:t>Eichler</a:t>
            </a:r>
            <a:r>
              <a:rPr lang="fr-CA" sz="1400" b="0" i="0" u="none" strike="noStrike" cap="none" dirty="0">
                <a:solidFill>
                  <a:srgbClr val="000000"/>
                </a:solidFill>
                <a:latin typeface="Arial"/>
                <a:ea typeface="Arial"/>
                <a:cs typeface="Arial"/>
                <a:sym typeface="Arial"/>
              </a:rPr>
              <a:t> et Schwarz, 2019)</a:t>
            </a:r>
            <a:r>
              <a:rPr lang="fr-CA" sz="1800" b="0" i="0" u="none" strike="noStrike" cap="none" dirty="0">
                <a:solidFill>
                  <a:srgbClr val="000000"/>
                </a:solidFill>
                <a:latin typeface="Arial"/>
                <a:ea typeface="Arial"/>
                <a:cs typeface="Arial"/>
                <a:sym typeface="Arial"/>
              </a:rPr>
              <a:t>.</a:t>
            </a:r>
            <a:endParaRPr dirty="0"/>
          </a:p>
        </p:txBody>
      </p:sp>
      <p:sp>
        <p:nvSpPr>
          <p:cNvPr id="302" name="Google Shape;302;p32"/>
          <p:cNvSpPr txBox="1"/>
          <p:nvPr/>
        </p:nvSpPr>
        <p:spPr>
          <a:xfrm>
            <a:off x="568881" y="4571780"/>
            <a:ext cx="3398501" cy="3693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7CB9"/>
              </a:buClr>
              <a:buSzPts val="2000"/>
              <a:buFont typeface="Arial"/>
              <a:buNone/>
            </a:pPr>
            <a:r>
              <a:rPr lang="fr-CA" sz="2000" b="1" i="0" u="none" strike="noStrike" cap="none">
                <a:solidFill>
                  <a:srgbClr val="007CB9"/>
                </a:solidFill>
                <a:latin typeface="Arial"/>
                <a:ea typeface="Arial"/>
                <a:cs typeface="Arial"/>
                <a:sym typeface="Arial"/>
              </a:rPr>
              <a:t>Trois axes Principaux</a:t>
            </a:r>
            <a:endParaRPr/>
          </a:p>
        </p:txBody>
      </p:sp>
      <p:sp>
        <p:nvSpPr>
          <p:cNvPr id="303" name="Google Shape;303;p32"/>
          <p:cNvSpPr txBox="1"/>
          <p:nvPr/>
        </p:nvSpPr>
        <p:spPr>
          <a:xfrm>
            <a:off x="685800" y="755145"/>
            <a:ext cx="10744200" cy="404813"/>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chemeClr val="accent3"/>
              </a:buClr>
              <a:buSzPts val="2800"/>
              <a:buFont typeface="Arial"/>
              <a:buNone/>
            </a:pPr>
            <a:endParaRPr sz="2800" b="1" cap="none">
              <a:solidFill>
                <a:schemeClr val="accent3"/>
              </a:solidFill>
              <a:latin typeface="Arial"/>
              <a:ea typeface="Arial"/>
              <a:cs typeface="Arial"/>
              <a:sym typeface="Arial"/>
            </a:endParaRPr>
          </a:p>
        </p:txBody>
      </p:sp>
      <p:sp>
        <p:nvSpPr>
          <p:cNvPr id="304" name="Google Shape;304;p32"/>
          <p:cNvSpPr txBox="1"/>
          <p:nvPr/>
        </p:nvSpPr>
        <p:spPr>
          <a:xfrm>
            <a:off x="685800" y="755145"/>
            <a:ext cx="10744200" cy="404813"/>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chemeClr val="accent3"/>
              </a:buClr>
              <a:buSzPts val="2800"/>
              <a:buFont typeface="Arial"/>
              <a:buNone/>
            </a:pPr>
            <a:r>
              <a:rPr lang="fr-CA" sz="2800" b="1" cap="none">
                <a:solidFill>
                  <a:schemeClr val="accent3"/>
                </a:solidFill>
                <a:latin typeface="Arial"/>
                <a:ea typeface="Arial"/>
                <a:cs typeface="Arial"/>
                <a:sym typeface="Arial"/>
              </a:rPr>
              <a:t>1.2. Définitions</a:t>
            </a:r>
            <a:endParaRPr/>
          </a:p>
        </p:txBody>
      </p:sp>
      <p:sp>
        <p:nvSpPr>
          <p:cNvPr id="305" name="Google Shape;305;p32"/>
          <p:cNvSpPr txBox="1">
            <a:spLocks noGrp="1"/>
          </p:cNvSpPr>
          <p:nvPr>
            <p:ph type="body" idx="3"/>
          </p:nvPr>
        </p:nvSpPr>
        <p:spPr>
          <a:xfrm>
            <a:off x="685800" y="286709"/>
            <a:ext cx="5853113" cy="404813"/>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1600"/>
              <a:buNone/>
            </a:pPr>
            <a:r>
              <a:rPr lang="fr-CA"/>
              <a:t>1. RECENSION DES ÉCRITS</a:t>
            </a:r>
            <a:endParaRPr/>
          </a:p>
        </p:txBody>
      </p:sp>
      <p:cxnSp>
        <p:nvCxnSpPr>
          <p:cNvPr id="306" name="Google Shape;306;p32"/>
          <p:cNvCxnSpPr/>
          <p:nvPr/>
        </p:nvCxnSpPr>
        <p:spPr>
          <a:xfrm>
            <a:off x="691116" y="1184778"/>
            <a:ext cx="2648984" cy="0"/>
          </a:xfrm>
          <a:prstGeom prst="straightConnector1">
            <a:avLst/>
          </a:prstGeom>
          <a:noFill/>
          <a:ln w="12700" cap="flat" cmpd="sng">
            <a:solidFill>
              <a:schemeClr val="dk1"/>
            </a:solidFill>
            <a:prstDash val="solid"/>
            <a:miter lim="800000"/>
            <a:headEnd type="none" w="sm" len="sm"/>
            <a:tailEnd type="none" w="sm" len="sm"/>
          </a:ln>
        </p:spPr>
      </p:cxnSp>
      <p:sp>
        <p:nvSpPr>
          <p:cNvPr id="307" name="Google Shape;307;p32"/>
          <p:cNvSpPr txBox="1"/>
          <p:nvPr/>
        </p:nvSpPr>
        <p:spPr>
          <a:xfrm>
            <a:off x="606981" y="1339200"/>
            <a:ext cx="3398501" cy="3693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7CB9"/>
              </a:buClr>
              <a:buSzPts val="2000"/>
              <a:buFont typeface="Arial"/>
              <a:buNone/>
            </a:pPr>
            <a:r>
              <a:rPr lang="fr-CA" sz="2000" b="1">
                <a:solidFill>
                  <a:srgbClr val="007CB9"/>
                </a:solidFill>
                <a:latin typeface="Arial"/>
                <a:ea typeface="Arial"/>
                <a:cs typeface="Arial"/>
                <a:sym typeface="Arial"/>
              </a:rPr>
              <a:t>1.2.3. L’i</a:t>
            </a:r>
            <a:r>
              <a:rPr lang="fr-CA" sz="2000" b="1" i="0" u="none" strike="noStrike" cap="none">
                <a:solidFill>
                  <a:srgbClr val="007CB9"/>
                </a:solidFill>
                <a:latin typeface="Arial"/>
                <a:ea typeface="Arial"/>
                <a:cs typeface="Arial"/>
                <a:sym typeface="Arial"/>
              </a:rPr>
              <a:t>nnovation sociale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3"/>
          <p:cNvSpPr txBox="1">
            <a:spLocks noGrp="1"/>
          </p:cNvSpPr>
          <p:nvPr>
            <p:ph type="body" idx="1"/>
          </p:nvPr>
        </p:nvSpPr>
        <p:spPr>
          <a:xfrm>
            <a:off x="696310" y="1386062"/>
            <a:ext cx="10744200" cy="4788272"/>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2000"/>
              <a:buNone/>
            </a:pPr>
            <a:r>
              <a:rPr lang="fr-CA"/>
              <a:t>1.2.4. L’innovation durable </a:t>
            </a:r>
            <a:endParaRPr/>
          </a:p>
          <a:p>
            <a:pPr marL="342900" lvl="0" indent="-342900" algn="l" rtl="0">
              <a:lnSpc>
                <a:spcPct val="90000"/>
              </a:lnSpc>
              <a:spcBef>
                <a:spcPts val="1200"/>
              </a:spcBef>
              <a:spcAft>
                <a:spcPts val="0"/>
              </a:spcAft>
              <a:buClr>
                <a:schemeClr val="dk1"/>
              </a:buClr>
              <a:buSzPts val="2000"/>
              <a:buFont typeface="Arial"/>
              <a:buChar char="•"/>
            </a:pPr>
            <a:r>
              <a:rPr lang="fr-CA" b="0">
                <a:solidFill>
                  <a:schemeClr val="dk1"/>
                </a:solidFill>
              </a:rPr>
              <a:t>Concept jeune et qui reste à définir</a:t>
            </a:r>
            <a:endParaRPr/>
          </a:p>
          <a:p>
            <a:pPr marL="342900" lvl="0" indent="-342900" algn="l" rtl="0">
              <a:lnSpc>
                <a:spcPct val="90000"/>
              </a:lnSpc>
              <a:spcBef>
                <a:spcPts val="1200"/>
              </a:spcBef>
              <a:spcAft>
                <a:spcPts val="0"/>
              </a:spcAft>
              <a:buClr>
                <a:schemeClr val="dk1"/>
              </a:buClr>
              <a:buSzPts val="2000"/>
              <a:buFont typeface="Arial"/>
              <a:buChar char="•"/>
            </a:pPr>
            <a:r>
              <a:rPr lang="fr-CA" b="0">
                <a:solidFill>
                  <a:schemeClr val="dk1"/>
                </a:solidFill>
              </a:rPr>
              <a:t>Innovations apparentées ou influentes :</a:t>
            </a:r>
            <a:endParaRPr/>
          </a:p>
          <a:p>
            <a:pPr marL="574675" lvl="2" indent="-342900" algn="l" rtl="0">
              <a:lnSpc>
                <a:spcPct val="90000"/>
              </a:lnSpc>
              <a:spcBef>
                <a:spcPts val="1000"/>
              </a:spcBef>
              <a:spcAft>
                <a:spcPts val="0"/>
              </a:spcAft>
              <a:buClr>
                <a:schemeClr val="dk1"/>
              </a:buClr>
              <a:buSzPts val="1600"/>
              <a:buFont typeface="Courier New"/>
              <a:buChar char="o"/>
            </a:pPr>
            <a:r>
              <a:rPr lang="fr-CA" sz="1600"/>
              <a:t>Innovations transformatives (</a:t>
            </a:r>
            <a:r>
              <a:rPr lang="fr-CA" sz="1600" i="1"/>
              <a:t>mission-oriented innovations</a:t>
            </a:r>
            <a:r>
              <a:rPr lang="fr-CA" sz="1600"/>
              <a:t>)</a:t>
            </a:r>
            <a:endParaRPr/>
          </a:p>
          <a:p>
            <a:pPr marL="574675" lvl="2" indent="-342900" algn="l" rtl="0">
              <a:lnSpc>
                <a:spcPct val="90000"/>
              </a:lnSpc>
              <a:spcBef>
                <a:spcPts val="800"/>
              </a:spcBef>
              <a:spcAft>
                <a:spcPts val="0"/>
              </a:spcAft>
              <a:buClr>
                <a:schemeClr val="dk1"/>
              </a:buClr>
              <a:buSzPts val="1600"/>
              <a:buFont typeface="Courier New"/>
              <a:buChar char="o"/>
            </a:pPr>
            <a:r>
              <a:rPr lang="fr-CA" sz="1600"/>
              <a:t>Innovations locales et à petite échelle (</a:t>
            </a:r>
            <a:r>
              <a:rPr lang="fr-CA" sz="1600" i="1"/>
              <a:t>grassroot innovations</a:t>
            </a:r>
            <a:r>
              <a:rPr lang="fr-CA" sz="1600"/>
              <a:t>)</a:t>
            </a:r>
            <a:endParaRPr/>
          </a:p>
          <a:p>
            <a:pPr marL="574675" lvl="2" indent="-342900" algn="l" rtl="0">
              <a:lnSpc>
                <a:spcPct val="90000"/>
              </a:lnSpc>
              <a:spcBef>
                <a:spcPts val="800"/>
              </a:spcBef>
              <a:spcAft>
                <a:spcPts val="0"/>
              </a:spcAft>
              <a:buClr>
                <a:schemeClr val="dk1"/>
              </a:buClr>
              <a:buSzPts val="1600"/>
              <a:buFont typeface="Courier New"/>
              <a:buChar char="o"/>
            </a:pPr>
            <a:r>
              <a:rPr lang="fr-CA" sz="1600" b="0">
                <a:solidFill>
                  <a:schemeClr val="dk1"/>
                </a:solidFill>
              </a:rPr>
              <a:t>Rétro-innovations</a:t>
            </a:r>
            <a:endParaRPr/>
          </a:p>
          <a:p>
            <a:pPr marL="574675" lvl="2" indent="-342900" algn="l" rtl="0">
              <a:lnSpc>
                <a:spcPct val="90000"/>
              </a:lnSpc>
              <a:spcBef>
                <a:spcPts val="800"/>
              </a:spcBef>
              <a:spcAft>
                <a:spcPts val="0"/>
              </a:spcAft>
              <a:buClr>
                <a:schemeClr val="dk1"/>
              </a:buClr>
              <a:buSzPts val="1600"/>
              <a:buFont typeface="Courier New"/>
              <a:buChar char="o"/>
            </a:pPr>
            <a:r>
              <a:rPr lang="fr-CA" sz="1600"/>
              <a:t>Innovations ouvertes (</a:t>
            </a:r>
            <a:r>
              <a:rPr lang="fr-CA" sz="1600" i="1"/>
              <a:t>open innovations</a:t>
            </a:r>
            <a:r>
              <a:rPr lang="fr-CA" sz="1600"/>
              <a:t>)</a:t>
            </a:r>
            <a:endParaRPr sz="1600" b="0">
              <a:solidFill>
                <a:schemeClr val="dk1"/>
              </a:solidFill>
            </a:endParaRPr>
          </a:p>
          <a:p>
            <a:pPr marL="342900" lvl="0" indent="-342900" algn="l" rtl="0">
              <a:lnSpc>
                <a:spcPct val="90000"/>
              </a:lnSpc>
              <a:spcBef>
                <a:spcPts val="1200"/>
              </a:spcBef>
              <a:spcAft>
                <a:spcPts val="0"/>
              </a:spcAft>
              <a:buClr>
                <a:schemeClr val="dk1"/>
              </a:buClr>
              <a:buSzPts val="2000"/>
              <a:buFont typeface="Arial"/>
              <a:buChar char="•"/>
            </a:pPr>
            <a:r>
              <a:rPr lang="fr-CA" b="0">
                <a:solidFill>
                  <a:schemeClr val="dk1"/>
                </a:solidFill>
              </a:rPr>
              <a:t>Notre proposition de définition est la suivante :</a:t>
            </a:r>
            <a:endParaRPr/>
          </a:p>
          <a:p>
            <a:pPr marL="0" lvl="0" indent="0" algn="l" rtl="0">
              <a:lnSpc>
                <a:spcPct val="90000"/>
              </a:lnSpc>
              <a:spcBef>
                <a:spcPts val="1200"/>
              </a:spcBef>
              <a:spcAft>
                <a:spcPts val="0"/>
              </a:spcAft>
              <a:buClr>
                <a:schemeClr val="accent3"/>
              </a:buClr>
              <a:buSzPts val="2000"/>
              <a:buNone/>
            </a:pPr>
            <a:r>
              <a:rPr lang="fr-CA" b="0" i="1">
                <a:solidFill>
                  <a:schemeClr val="accent3"/>
                </a:solidFill>
              </a:rPr>
              <a:t>Nouveau</a:t>
            </a:r>
            <a:r>
              <a:rPr lang="fr-CA" b="0" i="1">
                <a:solidFill>
                  <a:schemeClr val="dk1"/>
                </a:solidFill>
              </a:rPr>
              <a:t> </a:t>
            </a:r>
            <a:r>
              <a:rPr lang="fr-CA" b="0" i="1">
                <a:solidFill>
                  <a:schemeClr val="accent6"/>
                </a:solidFill>
              </a:rPr>
              <a:t>service, produit, processus ou pratique</a:t>
            </a:r>
            <a:r>
              <a:rPr lang="fr-CA" b="0" i="1">
                <a:solidFill>
                  <a:schemeClr val="dk1"/>
                </a:solidFill>
              </a:rPr>
              <a:t>, issu du </a:t>
            </a:r>
            <a:r>
              <a:rPr lang="fr-CA" b="0" i="1">
                <a:solidFill>
                  <a:srgbClr val="CC99FF"/>
                </a:solidFill>
              </a:rPr>
              <a:t>dialogue</a:t>
            </a:r>
            <a:r>
              <a:rPr lang="fr-CA" b="0" i="1">
                <a:solidFill>
                  <a:srgbClr val="9966FF"/>
                </a:solidFill>
              </a:rPr>
              <a:t> </a:t>
            </a:r>
            <a:r>
              <a:rPr lang="fr-CA" b="0" i="1">
                <a:solidFill>
                  <a:schemeClr val="dk1"/>
                </a:solidFill>
              </a:rPr>
              <a:t>et de la </a:t>
            </a:r>
            <a:r>
              <a:rPr lang="fr-CA" b="0" i="1">
                <a:solidFill>
                  <a:srgbClr val="CC99FF"/>
                </a:solidFill>
              </a:rPr>
              <a:t>coopération</a:t>
            </a:r>
            <a:r>
              <a:rPr lang="fr-CA" b="0" i="1">
                <a:solidFill>
                  <a:srgbClr val="9966FF"/>
                </a:solidFill>
              </a:rPr>
              <a:t> </a:t>
            </a:r>
            <a:r>
              <a:rPr lang="fr-CA" b="0" i="1">
                <a:solidFill>
                  <a:schemeClr val="dk1"/>
                </a:solidFill>
              </a:rPr>
              <a:t>entre différents acteurs, qui contribue à opérer une </a:t>
            </a:r>
            <a:r>
              <a:rPr lang="fr-CA" b="0" i="1">
                <a:solidFill>
                  <a:schemeClr val="accent5"/>
                </a:solidFill>
              </a:rPr>
              <a:t>transformation socio-écologique, interdisciplinaire, structurelle et systémique</a:t>
            </a:r>
            <a:r>
              <a:rPr lang="fr-CA" b="0" i="1">
                <a:solidFill>
                  <a:schemeClr val="dk1"/>
                </a:solidFill>
              </a:rPr>
              <a:t> visant à rendre la société </a:t>
            </a:r>
            <a:r>
              <a:rPr lang="fr-CA" b="0" i="1"/>
              <a:t>compatible avec les limites planétaires </a:t>
            </a:r>
            <a:r>
              <a:rPr lang="fr-CA" b="0" i="1">
                <a:solidFill>
                  <a:schemeClr val="dk1"/>
                </a:solidFill>
              </a:rPr>
              <a:t>et à assurer le </a:t>
            </a:r>
            <a:r>
              <a:rPr lang="fr-CA" b="0" i="1"/>
              <a:t>bien-être humain </a:t>
            </a:r>
            <a:r>
              <a:rPr lang="fr-CA" b="0" i="1">
                <a:solidFill>
                  <a:schemeClr val="dk1"/>
                </a:solidFill>
              </a:rPr>
              <a:t>et la </a:t>
            </a:r>
            <a:r>
              <a:rPr lang="fr-CA" b="0" i="1"/>
              <a:t>résilience sociétale</a:t>
            </a:r>
            <a:r>
              <a:rPr lang="fr-CA" b="0" i="1">
                <a:solidFill>
                  <a:schemeClr val="dk1"/>
                </a:solidFill>
              </a:rPr>
              <a:t>.</a:t>
            </a:r>
            <a:endParaRPr/>
          </a:p>
          <a:p>
            <a:pPr marL="0" lvl="0" indent="0" algn="l" rtl="0">
              <a:lnSpc>
                <a:spcPct val="90000"/>
              </a:lnSpc>
              <a:spcBef>
                <a:spcPts val="1200"/>
              </a:spcBef>
              <a:spcAft>
                <a:spcPts val="0"/>
              </a:spcAft>
              <a:buClr>
                <a:schemeClr val="dk2"/>
              </a:buClr>
              <a:buSzPts val="1000"/>
              <a:buNone/>
            </a:pPr>
            <a:endParaRPr sz="1000" b="0" i="1">
              <a:solidFill>
                <a:schemeClr val="dk1"/>
              </a:solidFill>
            </a:endParaRPr>
          </a:p>
          <a:p>
            <a:pPr marL="342900" lvl="0" indent="-215900" algn="l" rtl="0">
              <a:lnSpc>
                <a:spcPct val="90000"/>
              </a:lnSpc>
              <a:spcBef>
                <a:spcPts val="1200"/>
              </a:spcBef>
              <a:spcAft>
                <a:spcPts val="0"/>
              </a:spcAft>
              <a:buClr>
                <a:schemeClr val="dk2"/>
              </a:buClr>
              <a:buSzPts val="2000"/>
              <a:buFont typeface="Arial"/>
              <a:buNone/>
            </a:pPr>
            <a:endParaRPr>
              <a:solidFill>
                <a:schemeClr val="dk1"/>
              </a:solidFill>
            </a:endParaRPr>
          </a:p>
        </p:txBody>
      </p:sp>
      <p:sp>
        <p:nvSpPr>
          <p:cNvPr id="314" name="Google Shape;314;p33"/>
          <p:cNvSpPr txBox="1">
            <a:spLocks noGrp="1"/>
          </p:cNvSpPr>
          <p:nvPr>
            <p:ph type="ftr" idx="11"/>
          </p:nvPr>
        </p:nvSpPr>
        <p:spPr>
          <a:xfrm rot="-5400000">
            <a:off x="11306805" y="5373836"/>
            <a:ext cx="1063258" cy="352719"/>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fr-CA" sz="700" b="0" i="0" u="none" strike="noStrike" cap="none">
                <a:solidFill>
                  <a:srgbClr val="000000"/>
                </a:solidFill>
                <a:latin typeface="Arial"/>
                <a:ea typeface="Arial"/>
                <a:cs typeface="Arial"/>
                <a:sym typeface="Arial"/>
              </a:rPr>
              <a:t>© CIRODD 2020</a:t>
            </a:r>
            <a:endParaRPr/>
          </a:p>
        </p:txBody>
      </p:sp>
      <p:sp>
        <p:nvSpPr>
          <p:cNvPr id="315" name="Google Shape;315;p33"/>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fld id="{00000000-1234-1234-1234-123412341234}" type="slidenum">
              <a:rPr lang="fr-CA" sz="1300" b="1" i="0" u="none" strike="noStrike" cap="none">
                <a:solidFill>
                  <a:srgbClr val="FFFFFF"/>
                </a:solidFill>
                <a:latin typeface="Arial"/>
                <a:ea typeface="Arial"/>
                <a:cs typeface="Arial"/>
                <a:sym typeface="Arial"/>
              </a:rPr>
              <a:t>8</a:t>
            </a:fld>
            <a:endParaRPr sz="1300" b="1" i="0" u="none" strike="noStrike" cap="none">
              <a:solidFill>
                <a:srgbClr val="FFFFFF"/>
              </a:solidFill>
              <a:latin typeface="Arial"/>
              <a:ea typeface="Arial"/>
              <a:cs typeface="Arial"/>
              <a:sym typeface="Arial"/>
            </a:endParaRPr>
          </a:p>
        </p:txBody>
      </p:sp>
      <p:sp>
        <p:nvSpPr>
          <p:cNvPr id="316" name="Google Shape;316;p33"/>
          <p:cNvSpPr txBox="1">
            <a:spLocks noGrp="1"/>
          </p:cNvSpPr>
          <p:nvPr>
            <p:ph type="body" idx="2"/>
          </p:nvPr>
        </p:nvSpPr>
        <p:spPr>
          <a:xfrm>
            <a:off x="685800" y="286709"/>
            <a:ext cx="5853113" cy="404813"/>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1600"/>
              <a:buNone/>
            </a:pPr>
            <a:r>
              <a:rPr lang="fr-CA"/>
              <a:t>1. RECENSION DES ÉCRITS</a:t>
            </a:r>
            <a:endParaRPr/>
          </a:p>
        </p:txBody>
      </p:sp>
      <p:sp>
        <p:nvSpPr>
          <p:cNvPr id="317" name="Google Shape;317;p33"/>
          <p:cNvSpPr txBox="1"/>
          <p:nvPr/>
        </p:nvSpPr>
        <p:spPr>
          <a:xfrm>
            <a:off x="685800" y="755145"/>
            <a:ext cx="10744200" cy="404813"/>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chemeClr val="accent3"/>
              </a:buClr>
              <a:buSzPts val="2800"/>
              <a:buFont typeface="Arial"/>
              <a:buNone/>
            </a:pPr>
            <a:r>
              <a:rPr lang="fr-CA" sz="2800" b="1" cap="none">
                <a:solidFill>
                  <a:schemeClr val="accent3"/>
                </a:solidFill>
                <a:latin typeface="Arial"/>
                <a:ea typeface="Arial"/>
                <a:cs typeface="Arial"/>
                <a:sym typeface="Arial"/>
              </a:rPr>
              <a:t>1.2. Définitions</a:t>
            </a:r>
            <a:endParaRPr/>
          </a:p>
        </p:txBody>
      </p:sp>
      <p:cxnSp>
        <p:nvCxnSpPr>
          <p:cNvPr id="318" name="Google Shape;318;p33"/>
          <p:cNvCxnSpPr/>
          <p:nvPr/>
        </p:nvCxnSpPr>
        <p:spPr>
          <a:xfrm>
            <a:off x="691116" y="1184778"/>
            <a:ext cx="2585484" cy="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34"/>
          <p:cNvPicPr preferRelativeResize="0"/>
          <p:nvPr/>
        </p:nvPicPr>
        <p:blipFill rotWithShape="1">
          <a:blip r:embed="rId3">
            <a:alphaModFix/>
          </a:blip>
          <a:srcRect l="4301" t="19227" r="3983" b="5094"/>
          <a:stretch/>
        </p:blipFill>
        <p:spPr>
          <a:xfrm>
            <a:off x="6192078" y="2130425"/>
            <a:ext cx="5999922" cy="3825597"/>
          </a:xfrm>
          <a:prstGeom prst="rect">
            <a:avLst/>
          </a:prstGeom>
          <a:noFill/>
          <a:ln>
            <a:noFill/>
          </a:ln>
        </p:spPr>
      </p:pic>
      <p:pic>
        <p:nvPicPr>
          <p:cNvPr id="325" name="Google Shape;325;p34"/>
          <p:cNvPicPr preferRelativeResize="0"/>
          <p:nvPr/>
        </p:nvPicPr>
        <p:blipFill rotWithShape="1">
          <a:blip r:embed="rId4">
            <a:alphaModFix/>
          </a:blip>
          <a:srcRect l="-6816"/>
          <a:stretch/>
        </p:blipFill>
        <p:spPr>
          <a:xfrm>
            <a:off x="10983433" y="5977579"/>
            <a:ext cx="1208567" cy="880422"/>
          </a:xfrm>
          <a:prstGeom prst="rect">
            <a:avLst/>
          </a:prstGeom>
          <a:noFill/>
          <a:ln>
            <a:noFill/>
          </a:ln>
        </p:spPr>
      </p:pic>
      <p:sp>
        <p:nvSpPr>
          <p:cNvPr id="326" name="Google Shape;326;p34"/>
          <p:cNvSpPr txBox="1">
            <a:spLocks noGrp="1"/>
          </p:cNvSpPr>
          <p:nvPr>
            <p:ph type="title"/>
          </p:nvPr>
        </p:nvSpPr>
        <p:spPr>
          <a:xfrm>
            <a:off x="685800" y="754912"/>
            <a:ext cx="5651205" cy="86868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3"/>
              </a:buClr>
              <a:buSzPts val="2800"/>
              <a:buFont typeface="Arial"/>
              <a:buNone/>
            </a:pPr>
            <a:r>
              <a:rPr lang="fr-CA"/>
              <a:t>1.3. Les champs d’application </a:t>
            </a:r>
            <a:br>
              <a:rPr lang="fr-CA"/>
            </a:br>
            <a:r>
              <a:rPr lang="fr-CA"/>
              <a:t>de l’ID</a:t>
            </a:r>
            <a:endParaRPr/>
          </a:p>
        </p:txBody>
      </p:sp>
      <p:sp>
        <p:nvSpPr>
          <p:cNvPr id="327" name="Google Shape;327;p34"/>
          <p:cNvSpPr txBox="1">
            <a:spLocks noGrp="1"/>
          </p:cNvSpPr>
          <p:nvPr>
            <p:ph type="body" idx="1"/>
          </p:nvPr>
        </p:nvSpPr>
        <p:spPr>
          <a:xfrm>
            <a:off x="685800" y="2130426"/>
            <a:ext cx="5629940" cy="123893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2000"/>
              <a:buNone/>
            </a:pPr>
            <a:r>
              <a:rPr lang="fr-CA"/>
              <a:t>1.3.1. L’économie circulaire </a:t>
            </a:r>
            <a:endParaRPr/>
          </a:p>
          <a:p>
            <a:pPr marL="9525" lvl="1" indent="0" algn="l" rtl="0">
              <a:lnSpc>
                <a:spcPct val="90000"/>
              </a:lnSpc>
              <a:spcBef>
                <a:spcPts val="600"/>
              </a:spcBef>
              <a:spcAft>
                <a:spcPts val="0"/>
              </a:spcAft>
              <a:buClr>
                <a:schemeClr val="dk1"/>
              </a:buClr>
              <a:buSzPts val="1800"/>
              <a:buNone/>
            </a:pPr>
            <a:r>
              <a:rPr lang="fr-CA"/>
              <a:t>Boucler les flux de matières et d’énergie au sein des systèmes de production-consommation pour favoriser le découplage</a:t>
            </a:r>
            <a:endParaRPr/>
          </a:p>
        </p:txBody>
      </p:sp>
      <p:sp>
        <p:nvSpPr>
          <p:cNvPr id="328" name="Google Shape;328;p34"/>
          <p:cNvSpPr txBox="1">
            <a:spLocks noGrp="1"/>
          </p:cNvSpPr>
          <p:nvPr>
            <p:ph type="sldNum" idx="12"/>
          </p:nvPr>
        </p:nvSpPr>
        <p:spPr>
          <a:xfrm>
            <a:off x="11630026" y="6381271"/>
            <a:ext cx="386646" cy="365125"/>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lt1"/>
              </a:buClr>
              <a:buSzPts val="1300"/>
              <a:buFont typeface="Arial"/>
              <a:buNone/>
            </a:pPr>
            <a:r>
              <a:rPr lang="fr-CA"/>
              <a:t>9</a:t>
            </a:r>
            <a:endParaRPr/>
          </a:p>
        </p:txBody>
      </p:sp>
      <p:sp>
        <p:nvSpPr>
          <p:cNvPr id="329" name="Google Shape;329;p34"/>
          <p:cNvSpPr txBox="1">
            <a:spLocks noGrp="1"/>
          </p:cNvSpPr>
          <p:nvPr>
            <p:ph type="body" idx="3"/>
          </p:nvPr>
        </p:nvSpPr>
        <p:spPr>
          <a:xfrm>
            <a:off x="685800" y="286709"/>
            <a:ext cx="5853113" cy="404813"/>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1600"/>
              <a:buNone/>
            </a:pPr>
            <a:r>
              <a:rPr lang="fr-CA"/>
              <a:t>1. RECENSION DES ÉCRITS</a:t>
            </a:r>
            <a:endParaRPr/>
          </a:p>
        </p:txBody>
      </p:sp>
      <p:cxnSp>
        <p:nvCxnSpPr>
          <p:cNvPr id="330" name="Google Shape;330;p34"/>
          <p:cNvCxnSpPr/>
          <p:nvPr/>
        </p:nvCxnSpPr>
        <p:spPr>
          <a:xfrm>
            <a:off x="691116" y="1612980"/>
            <a:ext cx="5163584" cy="0"/>
          </a:xfrm>
          <a:prstGeom prst="straightConnector1">
            <a:avLst/>
          </a:prstGeom>
          <a:noFill/>
          <a:ln w="12700" cap="flat" cmpd="sng">
            <a:solidFill>
              <a:schemeClr val="dk1"/>
            </a:solidFill>
            <a:prstDash val="solid"/>
            <a:miter lim="800000"/>
            <a:headEnd type="none" w="sm" len="sm"/>
            <a:tailEnd type="none" w="sm" len="sm"/>
          </a:ln>
        </p:spPr>
      </p:cxnSp>
      <p:sp>
        <p:nvSpPr>
          <p:cNvPr id="331" name="Google Shape;331;p34"/>
          <p:cNvSpPr txBox="1"/>
          <p:nvPr/>
        </p:nvSpPr>
        <p:spPr>
          <a:xfrm>
            <a:off x="6164469" y="1527079"/>
            <a:ext cx="6147352"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CB614"/>
              </a:buClr>
              <a:buSzPts val="1600"/>
              <a:buFont typeface="Arial"/>
              <a:buNone/>
            </a:pPr>
            <a:r>
              <a:rPr lang="fr-CA" sz="1600" b="1">
                <a:solidFill>
                  <a:srgbClr val="FCB614"/>
                </a:solidFill>
                <a:latin typeface="Arial"/>
                <a:ea typeface="Arial"/>
                <a:cs typeface="Arial"/>
                <a:sym typeface="Arial"/>
              </a:rPr>
              <a:t>Schématisation de l’économie circulaire selon </a:t>
            </a:r>
            <a:endParaRPr sz="1800">
              <a:solidFill>
                <a:schemeClr val="dk1"/>
              </a:solidFill>
              <a:latin typeface="Arial"/>
              <a:ea typeface="Arial"/>
              <a:cs typeface="Arial"/>
              <a:sym typeface="Arial"/>
            </a:endParaRPr>
          </a:p>
          <a:p>
            <a:pPr marL="0" marR="0" lvl="0" indent="0" algn="ctr" rtl="0">
              <a:spcBef>
                <a:spcPts val="0"/>
              </a:spcBef>
              <a:spcAft>
                <a:spcPts val="0"/>
              </a:spcAft>
              <a:buClr>
                <a:srgbClr val="FCB614"/>
              </a:buClr>
              <a:buSzPts val="1600"/>
              <a:buFont typeface="Arial"/>
              <a:buNone/>
            </a:pPr>
            <a:r>
              <a:rPr lang="fr-CA" sz="1600" b="1">
                <a:solidFill>
                  <a:srgbClr val="FCB614"/>
                </a:solidFill>
                <a:latin typeface="Arial"/>
                <a:ea typeface="Arial"/>
                <a:cs typeface="Arial"/>
                <a:sym typeface="Arial"/>
              </a:rPr>
              <a:t>l’Institut EDDEC et RECYC-QUÉBEC</a:t>
            </a:r>
            <a:endParaRPr sz="1600" b="1">
              <a:solidFill>
                <a:srgbClr val="FCB614"/>
              </a:solidFill>
              <a:latin typeface="Arial"/>
              <a:ea typeface="Arial"/>
              <a:cs typeface="Arial"/>
              <a:sym typeface="Arial"/>
            </a:endParaRPr>
          </a:p>
        </p:txBody>
      </p:sp>
      <p:sp>
        <p:nvSpPr>
          <p:cNvPr id="332" name="Google Shape;332;p34"/>
          <p:cNvSpPr txBox="1"/>
          <p:nvPr/>
        </p:nvSpPr>
        <p:spPr>
          <a:xfrm>
            <a:off x="8463252" y="6635761"/>
            <a:ext cx="2680970" cy="222239"/>
          </a:xfrm>
          <a:prstGeom prst="rect">
            <a:avLst/>
          </a:prstGeom>
          <a:noFill/>
          <a:ln>
            <a:noFill/>
          </a:ln>
        </p:spPr>
        <p:txBody>
          <a:bodyPr spcFirstLastPara="1" wrap="square" lIns="91425" tIns="45700" rIns="91425" bIns="45700" anchor="t" anchorCtr="0">
            <a:noAutofit/>
          </a:bodyPr>
          <a:lstStyle/>
          <a:p>
            <a:pPr marL="0" marR="0" lvl="0" indent="0" algn="l" rtl="0">
              <a:lnSpc>
                <a:spcPct val="114000"/>
              </a:lnSpc>
              <a:spcBef>
                <a:spcPts val="0"/>
              </a:spcBef>
              <a:spcAft>
                <a:spcPts val="0"/>
              </a:spcAft>
              <a:buClr>
                <a:srgbClr val="000000"/>
              </a:buClr>
              <a:buSzPts val="800"/>
              <a:buFont typeface="Arial"/>
              <a:buNone/>
            </a:pPr>
            <a:r>
              <a:rPr lang="fr-CA" sz="800">
                <a:solidFill>
                  <a:srgbClr val="000000"/>
                </a:solidFill>
                <a:latin typeface="Arial"/>
                <a:ea typeface="Arial"/>
                <a:cs typeface="Arial"/>
                <a:sym typeface="Arial"/>
              </a:rPr>
              <a:t>Source : Institut EDDEC et RECYC-QUÉBEC, 2018</a:t>
            </a:r>
            <a:endParaRPr sz="800">
              <a:solidFill>
                <a:schemeClr val="dk1"/>
              </a:solidFill>
              <a:latin typeface="Arial"/>
              <a:ea typeface="Arial"/>
              <a:cs typeface="Arial"/>
              <a:sym typeface="Arial"/>
            </a:endParaRPr>
          </a:p>
        </p:txBody>
      </p:sp>
      <p:pic>
        <p:nvPicPr>
          <p:cNvPr id="333" name="Google Shape;333;p34"/>
          <p:cNvPicPr preferRelativeResize="0"/>
          <p:nvPr/>
        </p:nvPicPr>
        <p:blipFill rotWithShape="1">
          <a:blip r:embed="rId5">
            <a:alphaModFix/>
          </a:blip>
          <a:srcRect/>
          <a:stretch/>
        </p:blipFill>
        <p:spPr>
          <a:xfrm>
            <a:off x="11633200" y="6299200"/>
            <a:ext cx="406400" cy="406400"/>
          </a:xfrm>
          <a:prstGeom prst="rect">
            <a:avLst/>
          </a:prstGeom>
          <a:noFill/>
          <a:ln>
            <a:noFill/>
          </a:ln>
        </p:spPr>
      </p:pic>
      <p:sp>
        <p:nvSpPr>
          <p:cNvPr id="334" name="Google Shape;334;p34"/>
          <p:cNvSpPr txBox="1"/>
          <p:nvPr/>
        </p:nvSpPr>
        <p:spPr>
          <a:xfrm>
            <a:off x="651014" y="4849500"/>
            <a:ext cx="6211956" cy="369332"/>
          </a:xfrm>
          <a:prstGeom prst="rect">
            <a:avLst/>
          </a:prstGeom>
          <a:noFill/>
          <a:ln>
            <a:noFill/>
          </a:ln>
        </p:spPr>
        <p:txBody>
          <a:bodyPr spcFirstLastPara="1" wrap="square" lIns="91425" tIns="45700" rIns="91425" bIns="45700" anchor="t" anchorCtr="0">
            <a:noAutofit/>
          </a:bodyPr>
          <a:lstStyle/>
          <a:p>
            <a:pPr marL="285750" marR="0" lvl="2" indent="-285750" algn="l" rtl="0">
              <a:lnSpc>
                <a:spcPct val="100000"/>
              </a:lnSpc>
              <a:spcBef>
                <a:spcPts val="0"/>
              </a:spcBef>
              <a:spcAft>
                <a:spcPts val="0"/>
              </a:spcAft>
              <a:buClr>
                <a:schemeClr val="dk1"/>
              </a:buClr>
              <a:buSzPts val="1800"/>
              <a:buFont typeface="Arial"/>
              <a:buChar char="•"/>
            </a:pPr>
            <a:r>
              <a:rPr lang="fr-CA" sz="1800" b="0" i="0" u="none" strike="noStrike" cap="none">
                <a:solidFill>
                  <a:schemeClr val="dk1"/>
                </a:solidFill>
                <a:latin typeface="Arial"/>
                <a:ea typeface="Arial"/>
                <a:cs typeface="Arial"/>
                <a:sym typeface="Arial"/>
              </a:rPr>
              <a:t>Forte interrelation entre économie circulaire et ID</a:t>
            </a:r>
            <a:endParaRPr/>
          </a:p>
        </p:txBody>
      </p:sp>
      <p:sp>
        <p:nvSpPr>
          <p:cNvPr id="335" name="Google Shape;335;p34"/>
          <p:cNvSpPr txBox="1"/>
          <p:nvPr/>
        </p:nvSpPr>
        <p:spPr>
          <a:xfrm>
            <a:off x="651015" y="4144471"/>
            <a:ext cx="6211956" cy="646331"/>
          </a:xfrm>
          <a:prstGeom prst="rect">
            <a:avLst/>
          </a:prstGeom>
          <a:noFill/>
          <a:ln>
            <a:noFill/>
          </a:ln>
        </p:spPr>
        <p:txBody>
          <a:bodyPr spcFirstLastPara="1" wrap="square" lIns="91425" tIns="45700" rIns="91425" bIns="45700" anchor="t" anchorCtr="0">
            <a:noAutofit/>
          </a:bodyPr>
          <a:lstStyle/>
          <a:p>
            <a:pPr marL="285750" marR="0" lvl="2" indent="-285750" algn="l" rtl="0">
              <a:lnSpc>
                <a:spcPct val="100000"/>
              </a:lnSpc>
              <a:spcBef>
                <a:spcPts val="0"/>
              </a:spcBef>
              <a:spcAft>
                <a:spcPts val="0"/>
              </a:spcAft>
              <a:buClr>
                <a:schemeClr val="dk1"/>
              </a:buClr>
              <a:buSzPts val="1800"/>
              <a:buFont typeface="Arial"/>
              <a:buChar char="•"/>
            </a:pPr>
            <a:r>
              <a:rPr lang="fr-CA" sz="1800" b="0" i="0" u="none" strike="noStrike" cap="none">
                <a:solidFill>
                  <a:schemeClr val="dk1"/>
                </a:solidFill>
                <a:latin typeface="Arial"/>
                <a:ea typeface="Arial"/>
                <a:cs typeface="Arial"/>
                <a:sym typeface="Arial"/>
              </a:rPr>
              <a:t>Opérationnalisation par produits, organisations, </a:t>
            </a:r>
            <a:endParaRPr/>
          </a:p>
          <a:p>
            <a:pPr marL="0" marR="0" lvl="2" indent="0" algn="l" rtl="0">
              <a:lnSpc>
                <a:spcPct val="100000"/>
              </a:lnSpc>
              <a:spcBef>
                <a:spcPts val="0"/>
              </a:spcBef>
              <a:spcAft>
                <a:spcPts val="0"/>
              </a:spcAft>
              <a:buNone/>
            </a:pPr>
            <a:r>
              <a:rPr lang="fr-CA" sz="1800" b="0" i="0" u="none" strike="noStrike" cap="none">
                <a:solidFill>
                  <a:schemeClr val="dk1"/>
                </a:solidFill>
                <a:latin typeface="Arial"/>
                <a:ea typeface="Arial"/>
                <a:cs typeface="Arial"/>
                <a:sym typeface="Arial"/>
              </a:rPr>
              <a:t>     filières et/ou territoires 	</a:t>
            </a:r>
            <a:endParaRPr/>
          </a:p>
        </p:txBody>
      </p:sp>
      <p:sp>
        <p:nvSpPr>
          <p:cNvPr id="336" name="Google Shape;336;p34"/>
          <p:cNvSpPr txBox="1"/>
          <p:nvPr/>
        </p:nvSpPr>
        <p:spPr>
          <a:xfrm>
            <a:off x="680831" y="3517656"/>
            <a:ext cx="6211956" cy="646331"/>
          </a:xfrm>
          <a:prstGeom prst="rect">
            <a:avLst/>
          </a:prstGeom>
          <a:noFill/>
          <a:ln>
            <a:noFill/>
          </a:ln>
        </p:spPr>
        <p:txBody>
          <a:bodyPr spcFirstLastPara="1" wrap="square" lIns="91425" tIns="45700" rIns="91425" bIns="45700" anchor="t" anchorCtr="0">
            <a:noAutofit/>
          </a:bodyPr>
          <a:lstStyle/>
          <a:p>
            <a:pPr marL="285750" marR="0" lvl="2" indent="-285750" algn="l" rtl="0">
              <a:lnSpc>
                <a:spcPct val="100000"/>
              </a:lnSpc>
              <a:spcBef>
                <a:spcPts val="0"/>
              </a:spcBef>
              <a:spcAft>
                <a:spcPts val="0"/>
              </a:spcAft>
              <a:buClr>
                <a:schemeClr val="dk1"/>
              </a:buClr>
              <a:buSzPts val="1800"/>
              <a:buFont typeface="Arial"/>
              <a:buChar char="•"/>
            </a:pPr>
            <a:r>
              <a:rPr lang="fr-CA" sz="1800" b="0" i="0" u="none" strike="noStrike" cap="none">
                <a:solidFill>
                  <a:schemeClr val="dk1"/>
                </a:solidFill>
                <a:latin typeface="Arial"/>
                <a:ea typeface="Arial"/>
                <a:cs typeface="Arial"/>
                <a:sym typeface="Arial"/>
              </a:rPr>
              <a:t>Modèle conceptuel intégrant une diversité </a:t>
            </a:r>
            <a:endParaRPr/>
          </a:p>
          <a:p>
            <a:pPr marL="0" marR="0" lvl="2" indent="0" algn="l" rtl="0">
              <a:lnSpc>
                <a:spcPct val="100000"/>
              </a:lnSpc>
              <a:spcBef>
                <a:spcPts val="0"/>
              </a:spcBef>
              <a:spcAft>
                <a:spcPts val="0"/>
              </a:spcAft>
              <a:buNone/>
            </a:pPr>
            <a:r>
              <a:rPr lang="fr-CA" sz="1800" b="0" i="0" u="none" strike="noStrike" cap="none">
                <a:solidFill>
                  <a:schemeClr val="dk1"/>
                </a:solidFill>
                <a:latin typeface="Arial"/>
                <a:ea typeface="Arial"/>
                <a:cs typeface="Arial"/>
                <a:sym typeface="Arial"/>
              </a:rPr>
              <a:t>     de stratégies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CIRODD_A_avril2020">
  <a:themeElements>
    <a:clrScheme name="CIRODD_mars2020">
      <a:dk1>
        <a:srgbClr val="000000"/>
      </a:dk1>
      <a:lt1>
        <a:srgbClr val="FFFFFF"/>
      </a:lt1>
      <a:dk2>
        <a:srgbClr val="007CB9"/>
      </a:dk2>
      <a:lt2>
        <a:srgbClr val="F1F0EC"/>
      </a:lt2>
      <a:accent1>
        <a:srgbClr val="00538A"/>
      </a:accent1>
      <a:accent2>
        <a:srgbClr val="007CB9"/>
      </a:accent2>
      <a:accent3>
        <a:srgbClr val="40AC49"/>
      </a:accent3>
      <a:accent4>
        <a:srgbClr val="46783D"/>
      </a:accent4>
      <a:accent5>
        <a:srgbClr val="F0402B"/>
      </a:accent5>
      <a:accent6>
        <a:srgbClr val="FCB61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3224</Words>
  <Application>Microsoft Office PowerPoint</Application>
  <PresentationFormat>Grand écran</PresentationFormat>
  <Paragraphs>581</Paragraphs>
  <Slides>31</Slides>
  <Notes>31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31</vt:i4>
      </vt:variant>
    </vt:vector>
  </HeadingPairs>
  <TitlesOfParts>
    <vt:vector size="39" baseType="lpstr">
      <vt:lpstr>Short Stack</vt:lpstr>
      <vt:lpstr>Calibri</vt:lpstr>
      <vt:lpstr>Times New Roman</vt:lpstr>
      <vt:lpstr>Arial</vt:lpstr>
      <vt:lpstr>Dosis</vt:lpstr>
      <vt:lpstr>Courier New</vt:lpstr>
      <vt:lpstr>Noto Sans Symbols</vt:lpstr>
      <vt:lpstr>CIRODD_A_avril2020</vt:lpstr>
      <vt:lpstr>L’INNOVATION DURABLE  </vt:lpstr>
      <vt:lpstr>Plan de présentation </vt:lpstr>
      <vt:lpstr>INNOVATION DURABLE: UNE RECENSION INTERDISCIPLINAIRE DES ÉCRITS</vt:lpstr>
      <vt:lpstr>1.1. Problématique, hypothèse et objectifs</vt:lpstr>
      <vt:lpstr>Présentation PowerPoint</vt:lpstr>
      <vt:lpstr>Présentation PowerPoint</vt:lpstr>
      <vt:lpstr>Présentation PowerPoint</vt:lpstr>
      <vt:lpstr>Présentation PowerPoint</vt:lpstr>
      <vt:lpstr>1.3. Les champs d’application  de l’ID</vt:lpstr>
      <vt:lpstr>1.3. Les champs d’application  de l’ID</vt:lpstr>
      <vt:lpstr>1.3. Les champs d’application  de l’ID</vt:lpstr>
      <vt:lpstr>Systèmes et structures en place</vt:lpstr>
      <vt:lpstr>Systèmes et structures en place</vt:lpstr>
      <vt:lpstr>1.4. Comprendre les dynamiques de l'innovation vers la durabilité</vt:lpstr>
      <vt:lpstr>1.4. Comprendre les dynamiques de l'innovation vers la durabilité</vt:lpstr>
      <vt:lpstr>1.5. Piloter la transition à travers les innovations durables</vt:lpstr>
      <vt:lpstr>1.5. Piloter la transition à travers les innovations durables</vt:lpstr>
      <vt:lpstr>CONSTRUCTION D’UNE BASE DE DONNÉES EN INNOVATION DURABLE</vt:lpstr>
      <vt:lpstr>Les objectifs de la base de données</vt:lpstr>
      <vt:lpstr>L’importance des objectifs de développement durable dans la base de donnée </vt:lpstr>
      <vt:lpstr>La modélisation conceptuelle </vt:lpstr>
      <vt:lpstr>Un exemple : Projet Colibri</vt:lpstr>
      <vt:lpstr>ORIENTATIONS POUR STIMULER L’INNOVATION DURABLE AU QUÉBEC</vt:lpstr>
      <vt:lpstr>Présentation PowerPoint</vt:lpstr>
      <vt:lpstr>Pôles de liaison</vt:lpstr>
      <vt:lpstr>Pôles de liaison</vt:lpstr>
      <vt:lpstr>Pôles de liaison</vt:lpstr>
      <vt:lpstr>Pôles de liaison</vt:lpstr>
      <vt:lpstr>Pôles de liaison</vt:lpstr>
      <vt:lpstr>Pôles de liaison</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L’INNOVATION DURABLE  </dc:title>
  <cp:lastModifiedBy>Thierry Lefevre</cp:lastModifiedBy>
  <cp:revision>3</cp:revision>
  <dcterms:modified xsi:type="dcterms:W3CDTF">2020-12-02T22:04:57Z</dcterms:modified>
</cp:coreProperties>
</file>